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85" r:id="rId3"/>
    <p:sldId id="257" r:id="rId4"/>
    <p:sldId id="271" r:id="rId5"/>
    <p:sldId id="272" r:id="rId6"/>
    <p:sldId id="270" r:id="rId7"/>
    <p:sldId id="276" r:id="rId8"/>
    <p:sldId id="299" r:id="rId9"/>
    <p:sldId id="300" r:id="rId10"/>
    <p:sldId id="301" r:id="rId11"/>
    <p:sldId id="302" r:id="rId12"/>
    <p:sldId id="303" r:id="rId13"/>
    <p:sldId id="304" r:id="rId14"/>
    <p:sldId id="305" r:id="rId15"/>
    <p:sldId id="306" r:id="rId16"/>
    <p:sldId id="277" r:id="rId17"/>
    <p:sldId id="287" r:id="rId18"/>
    <p:sldId id="280" r:id="rId19"/>
    <p:sldId id="281" r:id="rId20"/>
    <p:sldId id="282" r:id="rId21"/>
    <p:sldId id="283" r:id="rId22"/>
    <p:sldId id="284" r:id="rId23"/>
    <p:sldId id="288" r:id="rId24"/>
    <p:sldId id="291" r:id="rId25"/>
    <p:sldId id="290" r:id="rId26"/>
    <p:sldId id="293" r:id="rId27"/>
    <p:sldId id="294" r:id="rId28"/>
    <p:sldId id="295" r:id="rId29"/>
    <p:sldId id="296" r:id="rId30"/>
    <p:sldId id="297" r:id="rId31"/>
    <p:sldId id="298" r:id="rId32"/>
    <p:sldId id="269"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1pPr>
    <a:lvl2pPr marL="0" marR="0" indent="457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2pPr>
    <a:lvl3pPr marL="0" marR="0" indent="914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3pPr>
    <a:lvl4pPr marL="0" marR="0" indent="1371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4pPr>
    <a:lvl5pPr marL="0" marR="0" indent="18288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5pPr>
    <a:lvl6pPr marL="0" marR="0" indent="22860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6pPr>
    <a:lvl7pPr marL="0" marR="0" indent="2743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7pPr>
    <a:lvl8pPr marL="0" marR="0" indent="3200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8pPr>
    <a:lvl9pPr marL="0" marR="0" indent="3657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7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Lato Regular"/>
          <a:ea typeface="Lato Regular"/>
          <a:cs typeface="Lato Regular"/>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Lato Regular"/>
          <a:ea typeface="Lato Regular"/>
          <a:cs typeface="Lato Regular"/>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Lato Regular"/>
          <a:ea typeface="Lato Regular"/>
          <a:cs typeface="Lato Regular"/>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Lato Bold"/>
          <a:ea typeface="Lato Bold"/>
          <a:cs typeface="Lato Bold"/>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Lato Bold"/>
          <a:ea typeface="Lato Bold"/>
          <a:cs typeface="Lato Bold"/>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Lato Bold"/>
          <a:ea typeface="Lato Bold"/>
          <a:cs typeface="Lato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테마 스타일 2 - 강조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테마 스타일 2 - 강조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6391" autoAdjust="0"/>
  </p:normalViewPr>
  <p:slideViewPr>
    <p:cSldViewPr snapToGrid="0">
      <p:cViewPr varScale="1">
        <p:scale>
          <a:sx n="78" d="100"/>
          <a:sy n="78" d="100"/>
        </p:scale>
        <p:origin x="572" y="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Lato Regular"/>
        <a:ea typeface="Lato Regular"/>
        <a:cs typeface="Lato Regular"/>
        <a:sym typeface="Lato Regular"/>
      </a:defRPr>
    </a:lvl1pPr>
    <a:lvl2pPr indent="228600" defTabSz="457200" latinLnBrk="0">
      <a:lnSpc>
        <a:spcPct val="117999"/>
      </a:lnSpc>
      <a:defRPr sz="2200">
        <a:latin typeface="Lato Regular"/>
        <a:ea typeface="Lato Regular"/>
        <a:cs typeface="Lato Regular"/>
        <a:sym typeface="Lato Regular"/>
      </a:defRPr>
    </a:lvl2pPr>
    <a:lvl3pPr indent="457200" defTabSz="457200" latinLnBrk="0">
      <a:lnSpc>
        <a:spcPct val="117999"/>
      </a:lnSpc>
      <a:defRPr sz="2200">
        <a:latin typeface="Lato Regular"/>
        <a:ea typeface="Lato Regular"/>
        <a:cs typeface="Lato Regular"/>
        <a:sym typeface="Lato Regular"/>
      </a:defRPr>
    </a:lvl3pPr>
    <a:lvl4pPr indent="685800" defTabSz="457200" latinLnBrk="0">
      <a:lnSpc>
        <a:spcPct val="117999"/>
      </a:lnSpc>
      <a:defRPr sz="2200">
        <a:latin typeface="Lato Regular"/>
        <a:ea typeface="Lato Regular"/>
        <a:cs typeface="Lato Regular"/>
        <a:sym typeface="Lato Regular"/>
      </a:defRPr>
    </a:lvl4pPr>
    <a:lvl5pPr indent="914400" defTabSz="457200" latinLnBrk="0">
      <a:lnSpc>
        <a:spcPct val="117999"/>
      </a:lnSpc>
      <a:defRPr sz="2200">
        <a:latin typeface="Lato Regular"/>
        <a:ea typeface="Lato Regular"/>
        <a:cs typeface="Lato Regular"/>
        <a:sym typeface="Lato Regular"/>
      </a:defRPr>
    </a:lvl5pPr>
    <a:lvl6pPr indent="1143000" defTabSz="457200" latinLnBrk="0">
      <a:lnSpc>
        <a:spcPct val="117999"/>
      </a:lnSpc>
      <a:defRPr sz="2200">
        <a:latin typeface="Lato Regular"/>
        <a:ea typeface="Lato Regular"/>
        <a:cs typeface="Lato Regular"/>
        <a:sym typeface="Lato Regular"/>
      </a:defRPr>
    </a:lvl6pPr>
    <a:lvl7pPr indent="1371600" defTabSz="457200" latinLnBrk="0">
      <a:lnSpc>
        <a:spcPct val="117999"/>
      </a:lnSpc>
      <a:defRPr sz="2200">
        <a:latin typeface="Lato Regular"/>
        <a:ea typeface="Lato Regular"/>
        <a:cs typeface="Lato Regular"/>
        <a:sym typeface="Lato Regular"/>
      </a:defRPr>
    </a:lvl7pPr>
    <a:lvl8pPr indent="1600200" defTabSz="457200" latinLnBrk="0">
      <a:lnSpc>
        <a:spcPct val="117999"/>
      </a:lnSpc>
      <a:defRPr sz="2200">
        <a:latin typeface="Lato Regular"/>
        <a:ea typeface="Lato Regular"/>
        <a:cs typeface="Lato Regular"/>
        <a:sym typeface="Lato Regular"/>
      </a:defRPr>
    </a:lvl8pPr>
    <a:lvl9pPr indent="1828800" defTabSz="457200" latinLnBrk="0">
      <a:lnSpc>
        <a:spcPct val="117999"/>
      </a:lnSpc>
      <a:defRPr sz="2200">
        <a:latin typeface="Lato Regular"/>
        <a:ea typeface="Lato Regular"/>
        <a:cs typeface="Lato Regular"/>
        <a:sym typeface="Lato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475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gram">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rPr dirty="0"/>
              <a:t>Presentation Title</a:t>
            </a:r>
          </a:p>
        </p:txBody>
      </p:sp>
      <p:sp>
        <p:nvSpPr>
          <p:cNvPr id="12" name="Simple P."/>
          <p:cNvSpPr txBox="1">
            <a:spLocks noGrp="1"/>
          </p:cNvSpPr>
          <p:nvPr>
            <p:ph type="body" sz="quarter" idx="21"/>
          </p:nvPr>
        </p:nvSpPr>
        <p:spPr>
          <a:xfrm>
            <a:off x="1752600" y="2188477"/>
            <a:ext cx="2795944" cy="508001"/>
          </a:xfrm>
          <a:prstGeom prst="rect">
            <a:avLst/>
          </a:prstGeom>
        </p:spPr>
        <p:txBody>
          <a:bodyPr/>
          <a:lstStyle>
            <a:lvl1pPr>
              <a:lnSpc>
                <a:spcPct val="100000"/>
              </a:lnSpc>
              <a:defRPr sz="1900"/>
            </a:lvl1pPr>
          </a:lstStyle>
          <a:p>
            <a:r>
              <a:rPr dirty="0"/>
              <a:t>Simple P.</a:t>
            </a:r>
          </a:p>
        </p:txBody>
      </p:sp>
      <p:sp>
        <p:nvSpPr>
          <p:cNvPr id="13" name="Oct, 2022"/>
          <p:cNvSpPr txBox="1">
            <a:spLocks noGrp="1"/>
          </p:cNvSpPr>
          <p:nvPr>
            <p:ph type="body" sz="quarter" idx="22"/>
          </p:nvPr>
        </p:nvSpPr>
        <p:spPr>
          <a:xfrm>
            <a:off x="1752600" y="11314176"/>
            <a:ext cx="2795944" cy="508001"/>
          </a:xfrm>
          <a:prstGeom prst="rect">
            <a:avLst/>
          </a:prstGeom>
        </p:spPr>
        <p:txBody>
          <a:bodyPr/>
          <a:lstStyle>
            <a:lvl1pPr>
              <a:lnSpc>
                <a:spcPct val="100000"/>
              </a:lnSpc>
              <a:defRPr sz="1900"/>
            </a:lvl1pPr>
          </a:lstStyle>
          <a:p>
            <a:r>
              <a:rPr dirty="0"/>
              <a:t>Oct, 2022</a:t>
            </a:r>
          </a:p>
        </p:txBody>
      </p:sp>
      <p:sp>
        <p:nvSpPr>
          <p:cNvPr id="14" name="Simple Presentation"/>
          <p:cNvSpPr txBox="1">
            <a:spLocks noGrp="1"/>
          </p:cNvSpPr>
          <p:nvPr>
            <p:ph type="body" sz="quarter" idx="23"/>
          </p:nvPr>
        </p:nvSpPr>
        <p:spPr>
          <a:xfrm>
            <a:off x="19834353" y="2188477"/>
            <a:ext cx="2795945" cy="508001"/>
          </a:xfrm>
          <a:prstGeom prst="rect">
            <a:avLst/>
          </a:prstGeom>
        </p:spPr>
        <p:txBody>
          <a:bodyPr/>
          <a:lstStyle>
            <a:lvl1pPr algn="r">
              <a:lnSpc>
                <a:spcPct val="100000"/>
              </a:lnSpc>
              <a:defRPr sz="1900"/>
            </a:lvl1pPr>
          </a:lstStyle>
          <a:p>
            <a:r>
              <a:rPr dirty="0"/>
              <a:t>Simple Presentation</a:t>
            </a:r>
          </a:p>
        </p:txBody>
      </p:sp>
      <p:sp>
        <p:nvSpPr>
          <p:cNvPr id="15" name="Proposal Project"/>
          <p:cNvSpPr txBox="1">
            <a:spLocks noGrp="1"/>
          </p:cNvSpPr>
          <p:nvPr>
            <p:ph type="body" sz="quarter" idx="24"/>
          </p:nvPr>
        </p:nvSpPr>
        <p:spPr>
          <a:xfrm>
            <a:off x="19834353" y="11314176"/>
            <a:ext cx="2795945" cy="508001"/>
          </a:xfrm>
          <a:prstGeom prst="rect">
            <a:avLst/>
          </a:prstGeom>
        </p:spPr>
        <p:txBody>
          <a:bodyPr/>
          <a:lstStyle>
            <a:lvl1pPr algn="r">
              <a:lnSpc>
                <a:spcPct val="100000"/>
              </a:lnSpc>
              <a:defRPr sz="1900"/>
            </a:lvl1pPr>
          </a:lstStyle>
          <a:p>
            <a:r>
              <a:rPr dirty="0"/>
              <a:t>Proposal Project</a:t>
            </a:r>
          </a:p>
        </p:txBody>
      </p:sp>
      <p:sp>
        <p:nvSpPr>
          <p:cNvPr id="16" name="Body Level One…"/>
          <p:cNvSpPr txBox="1">
            <a:spLocks noGrp="1"/>
          </p:cNvSpPr>
          <p:nvPr>
            <p:ph type="body" sz="quarter" idx="1" hasCustomPrompt="1"/>
          </p:nvPr>
        </p:nvSpPr>
        <p:spPr>
          <a:prstGeom prst="rect">
            <a:avLst/>
          </a:prstGeom>
        </p:spPr>
        <p:txBody>
          <a:bodyPr/>
          <a:lstStyle/>
          <a:p>
            <a:r>
              <a:rPr dirty="0"/>
              <a:t>Presentation Subtitle</a:t>
            </a:r>
          </a:p>
          <a:p>
            <a:pPr lvl="1"/>
            <a:endParaRPr dirty="0"/>
          </a:p>
          <a:p>
            <a:pPr lvl="2"/>
            <a:endParaRPr dirty="0"/>
          </a:p>
          <a:p>
            <a:pPr lvl="3"/>
            <a:endParaRPr dirty="0"/>
          </a:p>
          <a:p>
            <a:pPr lvl="4"/>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4" name="Presentation Title"/>
          <p:cNvSpPr txBox="1">
            <a:spLocks noGrp="1"/>
          </p:cNvSpPr>
          <p:nvPr>
            <p:ph type="title" hasCustomPrompt="1"/>
          </p:nvPr>
        </p:nvSpPr>
        <p:spPr>
          <a:xfrm>
            <a:off x="1626532" y="2574991"/>
            <a:ext cx="10922138" cy="1902088"/>
          </a:xfrm>
          <a:prstGeom prst="rect">
            <a:avLst/>
          </a:prstGeom>
        </p:spPr>
        <p:txBody>
          <a:bodyPr/>
          <a:lstStyle>
            <a:lvl1pPr>
              <a:defRPr sz="10000" spc="0">
                <a:solidFill>
                  <a:srgbClr val="262626"/>
                </a:solidFill>
              </a:defRPr>
            </a:lvl1pPr>
          </a:lstStyle>
          <a:p>
            <a:r>
              <a:t>Presentation Title</a:t>
            </a:r>
          </a:p>
        </p:txBody>
      </p:sp>
      <p:sp>
        <p:nvSpPr>
          <p:cNvPr id="25" name="Body Level One…"/>
          <p:cNvSpPr txBox="1">
            <a:spLocks noGrp="1"/>
          </p:cNvSpPr>
          <p:nvPr>
            <p:ph type="body" sz="quarter" idx="1" hasCustomPrompt="1"/>
          </p:nvPr>
        </p:nvSpPr>
        <p:spPr>
          <a:xfrm>
            <a:off x="1754344" y="9067503"/>
            <a:ext cx="10932445" cy="3093428"/>
          </a:xfrm>
          <a:prstGeom prst="rect">
            <a:avLst/>
          </a:prstGeom>
        </p:spPr>
        <p:txBody>
          <a:bodyPr/>
          <a:lstStyle>
            <a:lvl1pPr>
              <a:defRPr>
                <a:solidFill>
                  <a:srgbClr val="838383"/>
                </a:solidFill>
              </a:defRPr>
            </a:lvl1pPr>
            <a:lvl2pPr>
              <a:defRPr>
                <a:solidFill>
                  <a:srgbClr val="838383"/>
                </a:solidFill>
              </a:defRPr>
            </a:lvl2pPr>
            <a:lvl3pPr>
              <a:defRPr>
                <a:solidFill>
                  <a:srgbClr val="838383"/>
                </a:solidFill>
              </a:defRPr>
            </a:lvl3pPr>
            <a:lvl4pPr>
              <a:defRPr>
                <a:solidFill>
                  <a:srgbClr val="838383"/>
                </a:solidFill>
              </a:defRPr>
            </a:lvl4pPr>
            <a:lvl5pPr>
              <a:defRPr>
                <a:solidFill>
                  <a:srgbClr val="838383"/>
                </a:solidFill>
              </a:defRPr>
            </a:lvl5pPr>
          </a:lstStyle>
          <a:p>
            <a:r>
              <a:t>Presentation Subtitle</a:t>
            </a:r>
          </a:p>
          <a:p>
            <a:pPr lvl="1"/>
            <a:endParaRPr/>
          </a:p>
          <a:p>
            <a:pPr lvl="2"/>
            <a:endParaRPr/>
          </a:p>
          <a:p>
            <a:pPr lvl="3"/>
            <a:endParaRPr/>
          </a:p>
          <a:p>
            <a:pPr lvl="4"/>
            <a:endParaRP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3" name="Presentation Title"/>
          <p:cNvSpPr txBox="1">
            <a:spLocks noGrp="1"/>
          </p:cNvSpPr>
          <p:nvPr>
            <p:ph type="title" hasCustomPrompt="1"/>
          </p:nvPr>
        </p:nvSpPr>
        <p:spPr>
          <a:xfrm>
            <a:off x="2123809" y="2847709"/>
            <a:ext cx="18000000" cy="5040000"/>
          </a:xfrm>
          <a:prstGeom prst="rect">
            <a:avLst/>
          </a:prstGeom>
        </p:spPr>
        <p:txBody>
          <a:bodyPr/>
          <a:lstStyle>
            <a:lvl1pPr>
              <a:defRPr sz="30000" spc="0">
                <a:solidFill>
                  <a:schemeClr val="accent6"/>
                </a:solidFill>
              </a:defRPr>
            </a:lvl1pPr>
          </a:lstStyle>
          <a:p>
            <a:r>
              <a:rPr dirty="0"/>
              <a:t>Presentation Title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758753" y="5140550"/>
            <a:ext cx="21130936" cy="1902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1752600" y="7223190"/>
            <a:ext cx="10932445" cy="2069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932049" y="12437698"/>
            <a:ext cx="458459" cy="487313"/>
          </a:xfrm>
          <a:prstGeom prst="rect">
            <a:avLst/>
          </a:prstGeom>
          <a:ln w="12700">
            <a:miter lim="400000"/>
          </a:ln>
        </p:spPr>
        <p:txBody>
          <a:bodyPr wrap="none" lIns="50800" tIns="50800" rIns="50800" bIns="50800">
            <a:spAutoFit/>
          </a:bodyPr>
          <a:lstStyle>
            <a:lvl1pPr algn="ctr" defTabSz="584200">
              <a:lnSpc>
                <a:spcPct val="100000"/>
              </a:lnSpc>
              <a:defRPr sz="2500">
                <a:solidFill>
                  <a:srgbClr val="D5D5D5"/>
                </a:solidFill>
                <a:latin typeface="+mj-lt"/>
                <a:ea typeface="+mn-ea"/>
                <a:cs typeface="+mn-cs"/>
                <a:sym typeface="Libre Caslon Display Regular"/>
              </a:defRPr>
            </a:lvl1pPr>
          </a:lstStyle>
          <a:p>
            <a:fld id="{86CB4B4D-7CA3-9044-876B-883B54F8677D}" type="slidenum">
              <a:rPr lang="en-KR" smtClean="0"/>
              <a:pPr/>
              <a:t>‹#›</a:t>
            </a:fld>
            <a:endParaRPr lang="en-KR">
              <a:latin typeface="+mj-lt"/>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hdr="0" ftr="0" dt="0"/>
  <p:txStyles>
    <p:titleStyle>
      <a:lvl1pPr marL="0" marR="0" indent="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j-lt"/>
          <a:ea typeface="+mn-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p:titleStyle>
    <p:body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p:bodyStyle>
    <p:otherStyle>
      <a:lvl1pPr marL="0" marR="0" indent="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1pPr>
      <a:lvl2pPr marL="0" marR="0" indent="457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2pPr>
      <a:lvl3pPr marL="0" marR="0" indent="914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3pPr>
      <a:lvl4pPr marL="0" marR="0" indent="1371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4pPr>
      <a:lvl5pPr marL="0" marR="0" indent="18288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5pPr>
      <a:lvl6pPr marL="0" marR="0" indent="22860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6pPr>
      <a:lvl7pPr marL="0" marR="0" indent="2743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7pPr>
      <a:lvl8pPr marL="0" marR="0" indent="3200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8pPr>
      <a:lvl9pPr marL="0" marR="0" indent="3657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simplep.net@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4" name="Line"/>
          <p:cNvSpPr/>
          <p:nvPr/>
        </p:nvSpPr>
        <p:spPr>
          <a:xfrm flipV="1">
            <a:off x="1600809" y="18287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5" name="Line"/>
          <p:cNvSpPr/>
          <p:nvPr/>
        </p:nvSpPr>
        <p:spPr>
          <a:xfrm flipV="1">
            <a:off x="1600809" y="120649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6" name="DIAGRAM"/>
          <p:cNvSpPr txBox="1">
            <a:spLocks noGrp="1"/>
          </p:cNvSpPr>
          <p:nvPr>
            <p:ph type="ctrTitle"/>
          </p:nvPr>
        </p:nvSpPr>
        <p:spPr>
          <a:xfrm>
            <a:off x="1758753" y="5140550"/>
            <a:ext cx="21130936" cy="1902089"/>
          </a:xfrm>
          <a:prstGeom prst="rect">
            <a:avLst/>
          </a:prstGeom>
        </p:spPr>
        <p:txBody>
          <a:bodyPr/>
          <a:lstStyle/>
          <a:p>
            <a:r>
              <a:rPr lang="ko-KR" altLang="en-US">
                <a:latin typeface="Noto Sans KR Medium" panose="020B0600000000000000" pitchFamily="34" charset="-127"/>
                <a:ea typeface="Noto Sans KR Medium" panose="020B0600000000000000" pitchFamily="34" charset="-127"/>
              </a:rPr>
              <a:t>학사관리시스템</a:t>
            </a:r>
            <a:endParaRPr dirty="0">
              <a:latin typeface="Noto Sans KR Medium" panose="020B0600000000000000" pitchFamily="34" charset="-127"/>
              <a:ea typeface="Noto Sans KR Medium" panose="020B0600000000000000" pitchFamily="34" charset="-127"/>
            </a:endParaRPr>
          </a:p>
        </p:txBody>
      </p:sp>
      <p:sp>
        <p:nvSpPr>
          <p:cNvPr id="8" name="TextBox 7"/>
          <p:cNvSpPr txBox="1"/>
          <p:nvPr/>
        </p:nvSpPr>
        <p:spPr>
          <a:xfrm>
            <a:off x="1758753" y="7045349"/>
            <a:ext cx="13337628"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a:solidFill>
                  <a:schemeClr val="bg1"/>
                </a:solidFill>
                <a:latin typeface="Noto Sans KR Thin" panose="020B0200000000000000" pitchFamily="34" charset="-127"/>
                <a:ea typeface="Noto Sans KR Thin" panose="020B0200000000000000" pitchFamily="34" charset="-127"/>
              </a:rPr>
              <a:t>Academic Management System</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8" name="TextBox 17"/>
          <p:cNvSpPr txBox="1"/>
          <p:nvPr/>
        </p:nvSpPr>
        <p:spPr>
          <a:xfrm>
            <a:off x="18284763" y="12183189"/>
            <a:ext cx="4498428"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30000"/>
              </a:lnSpc>
              <a:spcBef>
                <a:spcPts val="0"/>
              </a:spcBef>
              <a:spcAft>
                <a:spcPts val="0"/>
              </a:spcAft>
              <a:buClrTx/>
              <a:buSzTx/>
              <a:buFontTx/>
              <a:buNone/>
              <a:tabLst/>
            </a:pPr>
            <a:r>
              <a:rPr lang="ko-KR" altLang="en-US" sz="3600">
                <a:solidFill>
                  <a:schemeClr val="bg1"/>
                </a:solidFill>
                <a:latin typeface="Noto Sans KR Thin" panose="020B0200000000000000" pitchFamily="34" charset="-127"/>
                <a:ea typeface="Noto Sans KR Thin" panose="020B0200000000000000" pitchFamily="34" charset="-127"/>
              </a:rPr>
              <a:t>오민아</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수강신청</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3_수강신청테스트">
            <a:hlinkClick r:id="" action="ppaction://media"/>
            <a:extLst>
              <a:ext uri="{FF2B5EF4-FFF2-40B4-BE49-F238E27FC236}">
                <a16:creationId xmlns:a16="http://schemas.microsoft.com/office/drawing/2014/main" id="{3E870E4D-77DA-C788-AD0D-FD70086270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8513" y="4540013"/>
            <a:ext cx="13926972" cy="8124067"/>
          </a:xfrm>
          <a:prstGeom prst="rect">
            <a:avLst/>
          </a:prstGeom>
        </p:spPr>
      </p:pic>
    </p:spTree>
    <p:extLst>
      <p:ext uri="{BB962C8B-B14F-4D97-AF65-F5344CB8AC3E}">
        <p14:creationId xmlns:p14="http://schemas.microsoft.com/office/powerpoint/2010/main" val="2692478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비밀번호 변경</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4_비밀번호테스트">
            <a:hlinkClick r:id="" action="ppaction://media"/>
            <a:extLst>
              <a:ext uri="{FF2B5EF4-FFF2-40B4-BE49-F238E27FC236}">
                <a16:creationId xmlns:a16="http://schemas.microsoft.com/office/drawing/2014/main" id="{DE5DCA24-4D6D-0EC2-3208-CB5CEA7C48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98949" y="4442368"/>
            <a:ext cx="13986101" cy="8158559"/>
          </a:xfrm>
          <a:prstGeom prst="rect">
            <a:avLst/>
          </a:prstGeom>
        </p:spPr>
      </p:pic>
    </p:spTree>
    <p:extLst>
      <p:ext uri="{BB962C8B-B14F-4D97-AF65-F5344CB8AC3E}">
        <p14:creationId xmlns:p14="http://schemas.microsoft.com/office/powerpoint/2010/main" val="34061086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성적 조회 및 성적 입력</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4" name="5_성적조회 및 성적입력">
            <a:hlinkClick r:id="" action="ppaction://media"/>
            <a:extLst>
              <a:ext uri="{FF2B5EF4-FFF2-40B4-BE49-F238E27FC236}">
                <a16:creationId xmlns:a16="http://schemas.microsoft.com/office/drawing/2014/main" id="{EC6D13DE-7D15-E312-46CA-0671CECC3A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31069" y="4742688"/>
            <a:ext cx="13921862" cy="8121086"/>
          </a:xfrm>
          <a:prstGeom prst="rect">
            <a:avLst/>
          </a:prstGeom>
        </p:spPr>
      </p:pic>
    </p:spTree>
    <p:extLst>
      <p:ext uri="{BB962C8B-B14F-4D97-AF65-F5344CB8AC3E}">
        <p14:creationId xmlns:p14="http://schemas.microsoft.com/office/powerpoint/2010/main" val="6927602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과목 입력</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6_과목입력">
            <a:hlinkClick r:id="" action="ppaction://media"/>
            <a:extLst>
              <a:ext uri="{FF2B5EF4-FFF2-40B4-BE49-F238E27FC236}">
                <a16:creationId xmlns:a16="http://schemas.microsoft.com/office/drawing/2014/main" id="{CA6C7052-E6CE-BCEA-D4B7-18FB3A4BE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31175" y="4552813"/>
            <a:ext cx="14321650" cy="8354296"/>
          </a:xfrm>
          <a:prstGeom prst="rect">
            <a:avLst/>
          </a:prstGeom>
        </p:spPr>
      </p:pic>
    </p:spTree>
    <p:extLst>
      <p:ext uri="{BB962C8B-B14F-4D97-AF65-F5344CB8AC3E}">
        <p14:creationId xmlns:p14="http://schemas.microsoft.com/office/powerpoint/2010/main" val="5126616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학생 등록</a:t>
            </a:r>
            <a:endParaRPr lang="en-GB" altLang="ko-KR" sz="4800" b="1" dirty="0">
              <a:solidFill>
                <a:schemeClr val="accent5">
                  <a:lumMod val="75000"/>
                </a:schemeClr>
              </a:solidFill>
              <a:ea typeface="Noto Sans KR Medium" panose="020B0600000000000000"/>
            </a:endParaRPr>
          </a:p>
        </p:txBody>
      </p:sp>
      <p:pic>
        <p:nvPicPr>
          <p:cNvPr id="3" name="7_학생등록">
            <a:hlinkClick r:id="" action="ppaction://media"/>
            <a:extLst>
              <a:ext uri="{FF2B5EF4-FFF2-40B4-BE49-F238E27FC236}">
                <a16:creationId xmlns:a16="http://schemas.microsoft.com/office/drawing/2014/main" id="{5194F109-869F-02AB-76DC-1B818C8271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5338" y="4694963"/>
            <a:ext cx="13113323" cy="7649438"/>
          </a:xfrm>
          <a:prstGeom prst="rect">
            <a:avLst/>
          </a:prstGeom>
        </p:spPr>
      </p:pic>
    </p:spTree>
    <p:extLst>
      <p:ext uri="{BB962C8B-B14F-4D97-AF65-F5344CB8AC3E}">
        <p14:creationId xmlns:p14="http://schemas.microsoft.com/office/powerpoint/2010/main" val="650816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교수 등록</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8_교수등록">
            <a:hlinkClick r:id="" action="ppaction://media"/>
            <a:extLst>
              <a:ext uri="{FF2B5EF4-FFF2-40B4-BE49-F238E27FC236}">
                <a16:creationId xmlns:a16="http://schemas.microsoft.com/office/drawing/2014/main" id="{8CBEC166-11FF-7D91-0A38-D2219A6B3A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172" y="4745716"/>
            <a:ext cx="12881655" cy="7514299"/>
          </a:xfrm>
          <a:prstGeom prst="rect">
            <a:avLst/>
          </a:prstGeom>
        </p:spPr>
      </p:pic>
    </p:spTree>
    <p:extLst>
      <p:ext uri="{BB962C8B-B14F-4D97-AF65-F5344CB8AC3E}">
        <p14:creationId xmlns:p14="http://schemas.microsoft.com/office/powerpoint/2010/main" val="5519165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30" name="그룹 29"/>
          <p:cNvGrpSpPr/>
          <p:nvPr/>
        </p:nvGrpSpPr>
        <p:grpSpPr>
          <a:xfrm>
            <a:off x="1418583" y="4025589"/>
            <a:ext cx="21717462" cy="6323659"/>
            <a:chOff x="3727587" y="3771908"/>
            <a:chExt cx="21717462" cy="6323659"/>
          </a:xfrm>
        </p:grpSpPr>
        <p:sp>
          <p:nvSpPr>
            <p:cNvPr id="29" name="직사각형 28"/>
            <p:cNvSpPr/>
            <p:nvPr/>
          </p:nvSpPr>
          <p:spPr>
            <a:xfrm>
              <a:off x="8070645" y="3771908"/>
              <a:ext cx="17374404" cy="63236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01244" y="816234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48348" y="443270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01244" y="629752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27587" y="8798560"/>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rPr>
                <a:t>학생</a:t>
              </a:r>
            </a:p>
          </p:txBody>
        </p:sp>
        <p:sp>
          <p:nvSpPr>
            <p:cNvPr id="6" name="TextBox 5"/>
            <p:cNvSpPr txBox="1"/>
            <p:nvPr/>
          </p:nvSpPr>
          <p:spPr>
            <a:xfrm>
              <a:off x="9438949" y="469753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7" name="TextBox 6"/>
            <p:cNvSpPr txBox="1"/>
            <p:nvPr/>
          </p:nvSpPr>
          <p:spPr>
            <a:xfrm rot="2031947">
              <a:off x="12919689" y="5584289"/>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8" name="TextBox 7"/>
            <p:cNvSpPr txBox="1"/>
            <p:nvPr/>
          </p:nvSpPr>
          <p:spPr>
            <a:xfrm>
              <a:off x="9486053"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수강신청</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38949" y="842717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성적조회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16" name="직선 화살표 연결선 15"/>
            <p:cNvCxnSpPr>
              <a:stCxn id="12" idx="2"/>
            </p:cNvCxnSpPr>
            <p:nvPr/>
          </p:nvCxnSpPr>
          <p:spPr>
            <a:xfrm>
              <a:off x="13049096" y="5068916"/>
              <a:ext cx="2255866" cy="149343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8" name="직선 화살표 연결선 17"/>
            <p:cNvCxnSpPr>
              <a:stCxn id="11" idx="2"/>
            </p:cNvCxnSpPr>
            <p:nvPr/>
          </p:nvCxnSpPr>
          <p:spPr>
            <a:xfrm>
              <a:off x="13001992" y="6933738"/>
              <a:ext cx="2008385" cy="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0" name="직선 화살표 연결선 19"/>
            <p:cNvCxnSpPr>
              <a:stCxn id="13" idx="2"/>
            </p:cNvCxnSpPr>
            <p:nvPr/>
          </p:nvCxnSpPr>
          <p:spPr>
            <a:xfrm flipV="1">
              <a:off x="13001992" y="7305122"/>
              <a:ext cx="2302970" cy="1493438"/>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2439069" y="655205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&lt;&lt;</a:t>
              </a:r>
              <a:r>
                <a:rPr lang="en-US" altLang="ko-KR" sz="1800" b="1" dirty="0">
                  <a:solidFill>
                    <a:schemeClr val="accent4">
                      <a:lumMod val="50000"/>
                    </a:schemeClr>
                  </a:solidFill>
                  <a:ea typeface="Noto Sans KR Light" panose="020B0300000000000000"/>
                </a:rPr>
                <a:t>include</a:t>
              </a: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&gt;&gt;</a:t>
              </a:r>
              <a:endParaRPr kumimoji="0" lang="ko-KR" altLang="en-US" sz="1800" b="1" i="0" u="none" strike="noStrike" cap="none" spc="0" normalizeH="0" baseline="0" dirty="0">
                <a:ln>
                  <a:noFill/>
                </a:ln>
                <a:solidFill>
                  <a:schemeClr val="accent4">
                    <a:lumMod val="50000"/>
                  </a:schemeClr>
                </a:solidFill>
                <a:effectLst/>
                <a:uFillTx/>
                <a:ea typeface="Noto Sans KR Light" panose="020B0300000000000000"/>
                <a:sym typeface="Lato Regular"/>
              </a:endParaRPr>
            </a:p>
          </p:txBody>
        </p:sp>
        <p:sp>
          <p:nvSpPr>
            <p:cNvPr id="22" name="TextBox 21"/>
            <p:cNvSpPr txBox="1"/>
            <p:nvPr/>
          </p:nvSpPr>
          <p:spPr>
            <a:xfrm rot="19620976">
              <a:off x="12391250" y="7726231"/>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79"/>
            <a:stretch/>
          </p:blipFill>
          <p:spPr bwMode="auto">
            <a:xfrm>
              <a:off x="4149460" y="5451875"/>
              <a:ext cx="2381592" cy="3088122"/>
            </a:xfrm>
            <a:prstGeom prst="rect">
              <a:avLst/>
            </a:prstGeom>
            <a:noFill/>
          </p:spPr>
        </p:pic>
        <p:cxnSp>
          <p:nvCxnSpPr>
            <p:cNvPr id="24" name="직선 연결선 23"/>
            <p:cNvCxnSpPr>
              <a:stCxn id="12" idx="6"/>
            </p:cNvCxnSpPr>
            <p:nvPr/>
          </p:nvCxnSpPr>
          <p:spPr>
            <a:xfrm flipH="1">
              <a:off x="6531052" y="5068916"/>
              <a:ext cx="2617296" cy="1493439"/>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6" name="직선 연결선 25"/>
            <p:cNvCxnSpPr>
              <a:stCxn id="1028" idx="3"/>
              <a:endCxn id="11" idx="6"/>
            </p:cNvCxnSpPr>
            <p:nvPr/>
          </p:nvCxnSpPr>
          <p:spPr>
            <a:xfrm flipV="1">
              <a:off x="6531052" y="6933738"/>
              <a:ext cx="2570192" cy="6219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8" name="직선 연결선 27"/>
            <p:cNvCxnSpPr>
              <a:stCxn id="13" idx="6"/>
            </p:cNvCxnSpPr>
            <p:nvPr/>
          </p:nvCxnSpPr>
          <p:spPr>
            <a:xfrm flipH="1" flipV="1">
              <a:off x="6531052" y="7331252"/>
              <a:ext cx="2570192" cy="14673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4" name="타원 13"/>
            <p:cNvSpPr/>
            <p:nvPr/>
          </p:nvSpPr>
          <p:spPr>
            <a:xfrm flipH="1">
              <a:off x="15010377" y="6297525"/>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0" name="TextBox 9"/>
            <p:cNvSpPr txBox="1"/>
            <p:nvPr/>
          </p:nvSpPr>
          <p:spPr>
            <a:xfrm>
              <a:off x="14853649"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grpSp>
      <p:sp>
        <p:nvSpPr>
          <p:cNvPr id="25" name="직사각형 24"/>
          <p:cNvSpPr/>
          <p:nvPr/>
        </p:nvSpPr>
        <p:spPr>
          <a:xfrm>
            <a:off x="17621639" y="4951215"/>
            <a:ext cx="4765674" cy="3606190"/>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 name="TextBox 2"/>
          <p:cNvSpPr txBox="1"/>
          <p:nvPr/>
        </p:nvSpPr>
        <p:spPr>
          <a:xfrm>
            <a:off x="19025505" y="511190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 name="직사각형 3"/>
          <p:cNvSpPr/>
          <p:nvPr/>
        </p:nvSpPr>
        <p:spPr>
          <a:xfrm>
            <a:off x="18486567" y="594243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1" name="직사각형 30"/>
          <p:cNvSpPr/>
          <p:nvPr/>
        </p:nvSpPr>
        <p:spPr>
          <a:xfrm>
            <a:off x="18486565" y="676901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15" name="TextBox 14"/>
          <p:cNvSpPr txBox="1"/>
          <p:nvPr/>
        </p:nvSpPr>
        <p:spPr>
          <a:xfrm>
            <a:off x="19025505" y="588846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33" name="TextBox 32"/>
          <p:cNvSpPr txBox="1"/>
          <p:nvPr/>
        </p:nvSpPr>
        <p:spPr>
          <a:xfrm>
            <a:off x="19025503" y="672350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19" name="꺾인 연결선 18"/>
          <p:cNvCxnSpPr>
            <a:stCxn id="12" idx="1"/>
          </p:cNvCxnSpPr>
          <p:nvPr/>
        </p:nvCxnSpPr>
        <p:spPr>
          <a:xfrm rot="16200000" flipH="1">
            <a:off x="13572292" y="1469274"/>
            <a:ext cx="1510821" cy="8317725"/>
          </a:xfrm>
          <a:prstGeom prst="bentConnector4">
            <a:avLst>
              <a:gd name="adj1" fmla="val -15131"/>
              <a:gd name="adj2" fmla="val 53434"/>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직사각형 33"/>
          <p:cNvSpPr/>
          <p:nvPr/>
        </p:nvSpPr>
        <p:spPr>
          <a:xfrm>
            <a:off x="18486565" y="761082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5" name="TextBox 34"/>
          <p:cNvSpPr txBox="1"/>
          <p:nvPr/>
        </p:nvSpPr>
        <p:spPr>
          <a:xfrm>
            <a:off x="19025503" y="756530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REGISTER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36" name="꺾인 연결선 35"/>
          <p:cNvCxnSpPr/>
          <p:nvPr/>
        </p:nvCxnSpPr>
        <p:spPr>
          <a:xfrm flipV="1">
            <a:off x="10130065" y="7101485"/>
            <a:ext cx="8330778" cy="503848"/>
          </a:xfrm>
          <a:prstGeom prst="bentConnector3">
            <a:avLst>
              <a:gd name="adj1" fmla="val 66982"/>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꺾인 연결선 37"/>
          <p:cNvCxnSpPr>
            <a:endCxn id="34" idx="1"/>
          </p:cNvCxnSpPr>
          <p:nvPr/>
        </p:nvCxnSpPr>
        <p:spPr>
          <a:xfrm>
            <a:off x="9878517" y="7726463"/>
            <a:ext cx="8608048" cy="194626"/>
          </a:xfrm>
          <a:prstGeom prst="bentConnector3">
            <a:avLst>
              <a:gd name="adj1" fmla="val 500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꺾인 연결선 40"/>
          <p:cNvCxnSpPr/>
          <p:nvPr/>
        </p:nvCxnSpPr>
        <p:spPr>
          <a:xfrm flipV="1">
            <a:off x="10692988" y="8078163"/>
            <a:ext cx="7793577" cy="1031720"/>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꺾인 연결선 42"/>
          <p:cNvCxnSpPr>
            <a:endCxn id="4" idx="1"/>
          </p:cNvCxnSpPr>
          <p:nvPr/>
        </p:nvCxnSpPr>
        <p:spPr>
          <a:xfrm flipV="1">
            <a:off x="15613254" y="6252700"/>
            <a:ext cx="2873313" cy="934719"/>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986287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30" name="그룹 29"/>
          <p:cNvGrpSpPr/>
          <p:nvPr/>
        </p:nvGrpSpPr>
        <p:grpSpPr>
          <a:xfrm>
            <a:off x="1418583" y="4025589"/>
            <a:ext cx="21717462" cy="6323659"/>
            <a:chOff x="3727587" y="3771908"/>
            <a:chExt cx="21717462" cy="6323659"/>
          </a:xfrm>
        </p:grpSpPr>
        <p:sp>
          <p:nvSpPr>
            <p:cNvPr id="29" name="직사각형 28"/>
            <p:cNvSpPr/>
            <p:nvPr/>
          </p:nvSpPr>
          <p:spPr>
            <a:xfrm>
              <a:off x="8070645" y="3771908"/>
              <a:ext cx="17374404" cy="63236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01244" y="816234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48348" y="443270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01244" y="629752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27587" y="8798560"/>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2400" b="1" dirty="0">
                  <a:solidFill>
                    <a:schemeClr val="accent4">
                      <a:lumMod val="50000"/>
                    </a:schemeClr>
                  </a:solidFill>
                </a:rPr>
                <a:t>교수</a:t>
              </a:r>
              <a:endPar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6" name="TextBox 5"/>
            <p:cNvSpPr txBox="1"/>
            <p:nvPr/>
          </p:nvSpPr>
          <p:spPr>
            <a:xfrm>
              <a:off x="9438949" y="469753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7" name="TextBox 6"/>
            <p:cNvSpPr txBox="1"/>
            <p:nvPr/>
          </p:nvSpPr>
          <p:spPr>
            <a:xfrm rot="2031947">
              <a:off x="12919689" y="5584289"/>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8" name="TextBox 7"/>
            <p:cNvSpPr txBox="1"/>
            <p:nvPr/>
          </p:nvSpPr>
          <p:spPr>
            <a:xfrm>
              <a:off x="9486053"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과목등록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38949" y="842717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성적입력</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16" name="직선 화살표 연결선 15"/>
            <p:cNvCxnSpPr>
              <a:stCxn id="12" idx="2"/>
            </p:cNvCxnSpPr>
            <p:nvPr/>
          </p:nvCxnSpPr>
          <p:spPr>
            <a:xfrm>
              <a:off x="13049096" y="5068916"/>
              <a:ext cx="2255866" cy="149343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8" name="직선 화살표 연결선 17"/>
            <p:cNvCxnSpPr>
              <a:stCxn id="11" idx="2"/>
            </p:cNvCxnSpPr>
            <p:nvPr/>
          </p:nvCxnSpPr>
          <p:spPr>
            <a:xfrm>
              <a:off x="13001992" y="6933738"/>
              <a:ext cx="2008385" cy="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0" name="직선 화살표 연결선 19"/>
            <p:cNvCxnSpPr>
              <a:stCxn id="13" idx="2"/>
            </p:cNvCxnSpPr>
            <p:nvPr/>
          </p:nvCxnSpPr>
          <p:spPr>
            <a:xfrm flipV="1">
              <a:off x="13001992" y="7305122"/>
              <a:ext cx="2302970" cy="1493438"/>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2439069" y="655205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&lt;&lt;</a:t>
              </a:r>
              <a:r>
                <a:rPr lang="en-US" altLang="ko-KR" sz="1800" b="1" dirty="0">
                  <a:solidFill>
                    <a:schemeClr val="accent4">
                      <a:lumMod val="50000"/>
                    </a:schemeClr>
                  </a:solidFill>
                  <a:ea typeface="Noto Sans KR Light" panose="020B0300000000000000"/>
                </a:rPr>
                <a:t>include</a:t>
              </a: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&gt;&gt;</a:t>
              </a:r>
              <a:endParaRPr kumimoji="0" lang="ko-KR" altLang="en-US" sz="1800" b="1" i="0" u="none" strike="noStrike" cap="none" spc="0" normalizeH="0" baseline="0" dirty="0">
                <a:ln>
                  <a:noFill/>
                </a:ln>
                <a:solidFill>
                  <a:schemeClr val="accent4">
                    <a:lumMod val="50000"/>
                  </a:schemeClr>
                </a:solidFill>
                <a:effectLst/>
                <a:uFillTx/>
                <a:ea typeface="Noto Sans KR Light" panose="020B0300000000000000"/>
                <a:sym typeface="Lato Regular"/>
              </a:endParaRPr>
            </a:p>
          </p:txBody>
        </p:sp>
        <p:sp>
          <p:nvSpPr>
            <p:cNvPr id="22" name="TextBox 21"/>
            <p:cNvSpPr txBox="1"/>
            <p:nvPr/>
          </p:nvSpPr>
          <p:spPr>
            <a:xfrm rot="19620976">
              <a:off x="12391250" y="7726231"/>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79"/>
            <a:stretch/>
          </p:blipFill>
          <p:spPr bwMode="auto">
            <a:xfrm>
              <a:off x="4149460" y="5451875"/>
              <a:ext cx="2381592" cy="3088122"/>
            </a:xfrm>
            <a:prstGeom prst="rect">
              <a:avLst/>
            </a:prstGeom>
            <a:noFill/>
          </p:spPr>
        </p:pic>
        <p:cxnSp>
          <p:nvCxnSpPr>
            <p:cNvPr id="24" name="직선 연결선 23"/>
            <p:cNvCxnSpPr>
              <a:stCxn id="12" idx="6"/>
            </p:cNvCxnSpPr>
            <p:nvPr/>
          </p:nvCxnSpPr>
          <p:spPr>
            <a:xfrm flipH="1">
              <a:off x="6531052" y="5068916"/>
              <a:ext cx="2617296" cy="1493439"/>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6" name="직선 연결선 25"/>
            <p:cNvCxnSpPr>
              <a:stCxn id="1028" idx="3"/>
              <a:endCxn id="11" idx="6"/>
            </p:cNvCxnSpPr>
            <p:nvPr/>
          </p:nvCxnSpPr>
          <p:spPr>
            <a:xfrm flipV="1">
              <a:off x="6531052" y="6933738"/>
              <a:ext cx="2570192" cy="6219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8" name="직선 연결선 27"/>
            <p:cNvCxnSpPr>
              <a:stCxn id="13" idx="6"/>
            </p:cNvCxnSpPr>
            <p:nvPr/>
          </p:nvCxnSpPr>
          <p:spPr>
            <a:xfrm flipH="1" flipV="1">
              <a:off x="6531052" y="7331252"/>
              <a:ext cx="2570192" cy="14673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4" name="타원 13"/>
            <p:cNvSpPr/>
            <p:nvPr/>
          </p:nvSpPr>
          <p:spPr>
            <a:xfrm flipH="1">
              <a:off x="15010377" y="6297525"/>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0" name="TextBox 9"/>
            <p:cNvSpPr txBox="1"/>
            <p:nvPr/>
          </p:nvSpPr>
          <p:spPr>
            <a:xfrm>
              <a:off x="14853649"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grpSp>
      <p:sp>
        <p:nvSpPr>
          <p:cNvPr id="25" name="직사각형 24"/>
          <p:cNvSpPr/>
          <p:nvPr/>
        </p:nvSpPr>
        <p:spPr>
          <a:xfrm>
            <a:off x="17621639" y="4951215"/>
            <a:ext cx="4765674" cy="3606190"/>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 name="TextBox 2"/>
          <p:cNvSpPr txBox="1"/>
          <p:nvPr/>
        </p:nvSpPr>
        <p:spPr>
          <a:xfrm>
            <a:off x="19025505" y="511190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 name="직사각형 3"/>
          <p:cNvSpPr/>
          <p:nvPr/>
        </p:nvSpPr>
        <p:spPr>
          <a:xfrm>
            <a:off x="18486567" y="594243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1" name="직사각형 30"/>
          <p:cNvSpPr/>
          <p:nvPr/>
        </p:nvSpPr>
        <p:spPr>
          <a:xfrm>
            <a:off x="18486565" y="676901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15" name="TextBox 14"/>
          <p:cNvSpPr txBox="1"/>
          <p:nvPr/>
        </p:nvSpPr>
        <p:spPr>
          <a:xfrm>
            <a:off x="19025505" y="588846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33" name="TextBox 32"/>
          <p:cNvSpPr txBox="1"/>
          <p:nvPr/>
        </p:nvSpPr>
        <p:spPr>
          <a:xfrm>
            <a:off x="19025503" y="672350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19" name="꺾인 연결선 18"/>
          <p:cNvCxnSpPr>
            <a:stCxn id="12" idx="1"/>
          </p:cNvCxnSpPr>
          <p:nvPr/>
        </p:nvCxnSpPr>
        <p:spPr>
          <a:xfrm rot="16200000" flipH="1">
            <a:off x="13678977" y="1362589"/>
            <a:ext cx="1271729" cy="8292002"/>
          </a:xfrm>
          <a:prstGeom prst="bentConnector4">
            <a:avLst>
              <a:gd name="adj1" fmla="val -17976"/>
              <a:gd name="adj2" fmla="val 53445"/>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직사각형 33"/>
          <p:cNvSpPr/>
          <p:nvPr/>
        </p:nvSpPr>
        <p:spPr>
          <a:xfrm>
            <a:off x="18486565" y="761082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5" name="TextBox 34"/>
          <p:cNvSpPr txBox="1"/>
          <p:nvPr/>
        </p:nvSpPr>
        <p:spPr>
          <a:xfrm>
            <a:off x="19025503" y="756530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REGISTER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38" name="꺾인 연결선 37"/>
          <p:cNvCxnSpPr>
            <a:stCxn id="11" idx="3"/>
          </p:cNvCxnSpPr>
          <p:nvPr/>
        </p:nvCxnSpPr>
        <p:spPr>
          <a:xfrm rot="5400000" flipH="1" flipV="1">
            <a:off x="14096908" y="3273355"/>
            <a:ext cx="388764" cy="8339106"/>
          </a:xfrm>
          <a:prstGeom prst="bentConnector4">
            <a:avLst>
              <a:gd name="adj1" fmla="val -58802"/>
              <a:gd name="adj2" fmla="val 857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꺾인 연결선 40"/>
          <p:cNvCxnSpPr/>
          <p:nvPr/>
        </p:nvCxnSpPr>
        <p:spPr>
          <a:xfrm flipV="1">
            <a:off x="10692988" y="8078163"/>
            <a:ext cx="7793577" cy="1031720"/>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꺾인 연결선 42"/>
          <p:cNvCxnSpPr/>
          <p:nvPr/>
        </p:nvCxnSpPr>
        <p:spPr>
          <a:xfrm flipV="1">
            <a:off x="15613254" y="6252700"/>
            <a:ext cx="2873313" cy="934719"/>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240614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54" name="그룹 53"/>
          <p:cNvGrpSpPr/>
          <p:nvPr/>
        </p:nvGrpSpPr>
        <p:grpSpPr>
          <a:xfrm>
            <a:off x="1152890" y="1302921"/>
            <a:ext cx="21241284" cy="11921159"/>
            <a:chOff x="3758067" y="1302921"/>
            <a:chExt cx="21241284" cy="11921159"/>
          </a:xfrm>
        </p:grpSpPr>
        <p:sp>
          <p:nvSpPr>
            <p:cNvPr id="29" name="직사각형 28"/>
            <p:cNvSpPr/>
            <p:nvPr/>
          </p:nvSpPr>
          <p:spPr>
            <a:xfrm>
              <a:off x="8215375" y="1302921"/>
              <a:ext cx="16783976" cy="119211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4" name="타원 13"/>
            <p:cNvSpPr/>
            <p:nvPr/>
          </p:nvSpPr>
          <p:spPr>
            <a:xfrm flipH="1">
              <a:off x="15565502" y="6627288"/>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23348" y="757579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70452" y="3846151"/>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23348" y="571097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58067" y="9145294"/>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2400" b="1" dirty="0">
                  <a:solidFill>
                    <a:schemeClr val="accent4">
                      <a:lumMod val="50000"/>
                    </a:schemeClr>
                  </a:solidFill>
                </a:rPr>
                <a:t>교직원</a:t>
              </a:r>
              <a:endPar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6" name="TextBox 5"/>
            <p:cNvSpPr txBox="1"/>
            <p:nvPr/>
          </p:nvSpPr>
          <p:spPr>
            <a:xfrm>
              <a:off x="9461053" y="4110981"/>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과목조회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8" name="TextBox 7"/>
            <p:cNvSpPr txBox="1"/>
            <p:nvPr/>
          </p:nvSpPr>
          <p:spPr>
            <a:xfrm>
              <a:off x="9508157" y="597580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학생조회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61053" y="784062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sz="3200" b="1" dirty="0" err="1">
                  <a:solidFill>
                    <a:schemeClr val="accent4">
                      <a:lumMod val="50000"/>
                    </a:schemeClr>
                  </a:solidFill>
                </a:rPr>
                <a:t>교수조회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10" name="TextBox 9"/>
            <p:cNvSpPr txBox="1"/>
            <p:nvPr/>
          </p:nvSpPr>
          <p:spPr>
            <a:xfrm>
              <a:off x="15408774" y="6892118"/>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21" name="TextBox 20"/>
            <p:cNvSpPr txBox="1"/>
            <p:nvPr/>
          </p:nvSpPr>
          <p:spPr>
            <a:xfrm rot="3251675">
              <a:off x="13450490" y="495506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679"/>
            <a:stretch/>
          </p:blipFill>
          <p:spPr bwMode="auto">
            <a:xfrm>
              <a:off x="4179940" y="5798609"/>
              <a:ext cx="2381592" cy="3088122"/>
            </a:xfrm>
            <a:prstGeom prst="rect">
              <a:avLst/>
            </a:prstGeom>
            <a:noFill/>
          </p:spPr>
        </p:pic>
        <p:sp>
          <p:nvSpPr>
            <p:cNvPr id="25" name="타원 24"/>
            <p:cNvSpPr/>
            <p:nvPr/>
          </p:nvSpPr>
          <p:spPr>
            <a:xfrm flipH="1">
              <a:off x="9123348" y="1986600"/>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TextBox 26"/>
            <p:cNvSpPr txBox="1"/>
            <p:nvPr/>
          </p:nvSpPr>
          <p:spPr>
            <a:xfrm>
              <a:off x="9413949" y="2251430"/>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31" name="타원 30"/>
            <p:cNvSpPr/>
            <p:nvPr/>
          </p:nvSpPr>
          <p:spPr>
            <a:xfrm flipH="1">
              <a:off x="9123348" y="9435346"/>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2" name="TextBox 31"/>
            <p:cNvSpPr txBox="1"/>
            <p:nvPr/>
          </p:nvSpPr>
          <p:spPr>
            <a:xfrm>
              <a:off x="9413949" y="9700176"/>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3200" b="1" i="0" u="none" strike="noStrike" cap="none" spc="0" normalizeH="0" baseline="0" dirty="0" err="1">
                  <a:ln>
                    <a:noFill/>
                  </a:ln>
                  <a:solidFill>
                    <a:schemeClr val="accent4">
                      <a:lumMod val="50000"/>
                    </a:schemeClr>
                  </a:solidFill>
                  <a:effectLst/>
                  <a:uFillTx/>
                  <a:latin typeface="Lato Regular"/>
                  <a:ea typeface="Lato Regular"/>
                  <a:cs typeface="Lato Regular"/>
                  <a:sym typeface="Lato Regular"/>
                </a:rPr>
                <a:t>교수등록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33" name="타원 32"/>
            <p:cNvSpPr/>
            <p:nvPr/>
          </p:nvSpPr>
          <p:spPr>
            <a:xfrm flipH="1">
              <a:off x="9123348" y="1129489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4" name="TextBox 33"/>
            <p:cNvSpPr txBox="1"/>
            <p:nvPr/>
          </p:nvSpPr>
          <p:spPr>
            <a:xfrm>
              <a:off x="9413949" y="1155972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학생등록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4" name="직선 연결선 3"/>
            <p:cNvCxnSpPr/>
            <p:nvPr/>
          </p:nvCxnSpPr>
          <p:spPr>
            <a:xfrm flipH="1">
              <a:off x="6561532" y="2636121"/>
              <a:ext cx="2561816" cy="361975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7" name="직선 연결선 16"/>
            <p:cNvCxnSpPr>
              <a:stCxn id="12" idx="6"/>
            </p:cNvCxnSpPr>
            <p:nvPr/>
          </p:nvCxnSpPr>
          <p:spPr>
            <a:xfrm flipH="1">
              <a:off x="6561532" y="4482364"/>
              <a:ext cx="2608920" cy="214492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3" name="직선 연결선 22"/>
            <p:cNvCxnSpPr>
              <a:stCxn id="11" idx="6"/>
            </p:cNvCxnSpPr>
            <p:nvPr/>
          </p:nvCxnSpPr>
          <p:spPr>
            <a:xfrm flipH="1">
              <a:off x="6581942" y="6347186"/>
              <a:ext cx="2541406" cy="636213"/>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6" name="직선 연결선 35"/>
            <p:cNvCxnSpPr>
              <a:stCxn id="13" idx="6"/>
            </p:cNvCxnSpPr>
            <p:nvPr/>
          </p:nvCxnSpPr>
          <p:spPr>
            <a:xfrm flipH="1" flipV="1">
              <a:off x="6581942" y="7634885"/>
              <a:ext cx="2541406" cy="577123"/>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8" name="직선 연결선 37"/>
            <p:cNvCxnSpPr/>
            <p:nvPr/>
          </p:nvCxnSpPr>
          <p:spPr>
            <a:xfrm flipH="1" flipV="1">
              <a:off x="6581942" y="7962661"/>
              <a:ext cx="2541406" cy="212965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40" name="직선 연결선 39"/>
            <p:cNvCxnSpPr>
              <a:stCxn id="33" idx="6"/>
            </p:cNvCxnSpPr>
            <p:nvPr/>
          </p:nvCxnSpPr>
          <p:spPr>
            <a:xfrm flipH="1" flipV="1">
              <a:off x="6561532" y="8250039"/>
              <a:ext cx="2561816" cy="368107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42" name="직선 화살표 연결선 41"/>
            <p:cNvCxnSpPr>
              <a:endCxn id="14" idx="7"/>
            </p:cNvCxnSpPr>
            <p:nvPr/>
          </p:nvCxnSpPr>
          <p:spPr>
            <a:xfrm>
              <a:off x="13024096" y="2636121"/>
              <a:ext cx="2967841" cy="417750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4" name="직선 화살표 연결선 43"/>
            <p:cNvCxnSpPr>
              <a:stCxn id="12" idx="2"/>
            </p:cNvCxnSpPr>
            <p:nvPr/>
          </p:nvCxnSpPr>
          <p:spPr>
            <a:xfrm>
              <a:off x="13071200" y="4482364"/>
              <a:ext cx="2623231" cy="2501035"/>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6" name="직선 화살표 연결선 45"/>
            <p:cNvCxnSpPr/>
            <p:nvPr/>
          </p:nvCxnSpPr>
          <p:spPr>
            <a:xfrm>
              <a:off x="13069667" y="6362668"/>
              <a:ext cx="2542939" cy="822371"/>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V="1">
              <a:off x="13023330" y="7354808"/>
              <a:ext cx="2577890" cy="85720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0" name="직선 화살표 연결선 49"/>
            <p:cNvCxnSpPr>
              <a:stCxn id="31" idx="2"/>
            </p:cNvCxnSpPr>
            <p:nvPr/>
          </p:nvCxnSpPr>
          <p:spPr>
            <a:xfrm flipV="1">
              <a:off x="13024096" y="7543149"/>
              <a:ext cx="2670335" cy="252841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2" name="직선 화살표 연결선 51"/>
            <p:cNvCxnSpPr>
              <a:stCxn id="33" idx="2"/>
            </p:cNvCxnSpPr>
            <p:nvPr/>
          </p:nvCxnSpPr>
          <p:spPr>
            <a:xfrm flipV="1">
              <a:off x="13024096" y="7668376"/>
              <a:ext cx="2891511" cy="4262734"/>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rot="2663808">
              <a:off x="12842539" y="535613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6" name="TextBox 55"/>
            <p:cNvSpPr txBox="1"/>
            <p:nvPr/>
          </p:nvSpPr>
          <p:spPr>
            <a:xfrm rot="1155860">
              <a:off x="12546376" y="632360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7" name="TextBox 56"/>
            <p:cNvSpPr txBox="1"/>
            <p:nvPr/>
          </p:nvSpPr>
          <p:spPr>
            <a:xfrm rot="20518294">
              <a:off x="12465197" y="746012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8" name="TextBox 57"/>
            <p:cNvSpPr txBox="1"/>
            <p:nvPr/>
          </p:nvSpPr>
          <p:spPr>
            <a:xfrm rot="19060393">
              <a:off x="12634602" y="8453985"/>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9" name="TextBox 58"/>
            <p:cNvSpPr txBox="1"/>
            <p:nvPr/>
          </p:nvSpPr>
          <p:spPr>
            <a:xfrm rot="18270164">
              <a:off x="12802903" y="9360754"/>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grpSp>
      <p:sp>
        <p:nvSpPr>
          <p:cNvPr id="39" name="직사각형 38"/>
          <p:cNvSpPr/>
          <p:nvPr/>
        </p:nvSpPr>
        <p:spPr>
          <a:xfrm>
            <a:off x="17211178" y="5202365"/>
            <a:ext cx="4797231" cy="4406033"/>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1" name="TextBox 40"/>
          <p:cNvSpPr txBox="1"/>
          <p:nvPr/>
        </p:nvSpPr>
        <p:spPr>
          <a:xfrm>
            <a:off x="18615044" y="536305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3" name="직사각형 42"/>
          <p:cNvSpPr/>
          <p:nvPr/>
        </p:nvSpPr>
        <p:spPr>
          <a:xfrm>
            <a:off x="18076106" y="619358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45" name="직사각형 44"/>
          <p:cNvSpPr/>
          <p:nvPr/>
        </p:nvSpPr>
        <p:spPr>
          <a:xfrm>
            <a:off x="18076104" y="702016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47" name="TextBox 46"/>
          <p:cNvSpPr txBox="1"/>
          <p:nvPr/>
        </p:nvSpPr>
        <p:spPr>
          <a:xfrm>
            <a:off x="18615044" y="613961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49" name="TextBox 48"/>
          <p:cNvSpPr txBox="1"/>
          <p:nvPr/>
        </p:nvSpPr>
        <p:spPr>
          <a:xfrm>
            <a:off x="18615042" y="697465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51" name="직사각형 50"/>
          <p:cNvSpPr/>
          <p:nvPr/>
        </p:nvSpPr>
        <p:spPr>
          <a:xfrm>
            <a:off x="18076104" y="786197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53" name="TextBox 52"/>
          <p:cNvSpPr txBox="1"/>
          <p:nvPr/>
        </p:nvSpPr>
        <p:spPr>
          <a:xfrm>
            <a:off x="18615042" y="781645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800" dirty="0">
                <a:solidFill>
                  <a:schemeClr val="accent2">
                    <a:lumMod val="25000"/>
                  </a:schemeClr>
                </a:solidFill>
              </a:rPr>
              <a:t>STUDENT</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60" name="직사각형 59"/>
          <p:cNvSpPr/>
          <p:nvPr/>
        </p:nvSpPr>
        <p:spPr>
          <a:xfrm>
            <a:off x="18076104" y="8745858"/>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61" name="TextBox 60"/>
          <p:cNvSpPr txBox="1"/>
          <p:nvPr/>
        </p:nvSpPr>
        <p:spPr>
          <a:xfrm>
            <a:off x="18485502" y="8718407"/>
            <a:ext cx="2263209"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800" dirty="0">
                <a:solidFill>
                  <a:schemeClr val="accent2">
                    <a:lumMod val="25000"/>
                  </a:schemeClr>
                </a:solidFill>
              </a:rPr>
              <a:t>PROFESSOR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7" name="꺾인 연결선 6"/>
          <p:cNvCxnSpPr>
            <a:stCxn id="25" idx="2"/>
            <a:endCxn id="43" idx="1"/>
          </p:cNvCxnSpPr>
          <p:nvPr/>
        </p:nvCxnSpPr>
        <p:spPr>
          <a:xfrm>
            <a:off x="10418919" y="2622813"/>
            <a:ext cx="7657187" cy="3881037"/>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꺾인 연결선 15"/>
          <p:cNvCxnSpPr>
            <a:stCxn id="12" idx="2"/>
          </p:cNvCxnSpPr>
          <p:nvPr/>
        </p:nvCxnSpPr>
        <p:spPr>
          <a:xfrm>
            <a:off x="10466023" y="4482364"/>
            <a:ext cx="7610081" cy="2823044"/>
          </a:xfrm>
          <a:prstGeom prst="bentConnector3">
            <a:avLst>
              <a:gd name="adj1" fmla="val 75165"/>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꺾인 연결선 19"/>
          <p:cNvCxnSpPr/>
          <p:nvPr/>
        </p:nvCxnSpPr>
        <p:spPr>
          <a:xfrm>
            <a:off x="10403457" y="6331789"/>
            <a:ext cx="7624543" cy="1709943"/>
          </a:xfrm>
          <a:prstGeom prst="bentConnector3">
            <a:avLst>
              <a:gd name="adj1" fmla="val 7964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꺾인 연결선 25"/>
          <p:cNvCxnSpPr/>
          <p:nvPr/>
        </p:nvCxnSpPr>
        <p:spPr>
          <a:xfrm>
            <a:off x="10403457" y="8172239"/>
            <a:ext cx="7672647" cy="788938"/>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꺾인 연결선 29"/>
          <p:cNvCxnSpPr>
            <a:stCxn id="31" idx="2"/>
            <a:endCxn id="60" idx="1"/>
          </p:cNvCxnSpPr>
          <p:nvPr/>
        </p:nvCxnSpPr>
        <p:spPr>
          <a:xfrm flipV="1">
            <a:off x="10418919" y="9056127"/>
            <a:ext cx="7657185" cy="1015432"/>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꺾인 연결선 62"/>
          <p:cNvCxnSpPr>
            <a:stCxn id="33" idx="2"/>
          </p:cNvCxnSpPr>
          <p:nvPr/>
        </p:nvCxnSpPr>
        <p:spPr>
          <a:xfrm flipV="1">
            <a:off x="10418919" y="8261408"/>
            <a:ext cx="7609081" cy="3669702"/>
          </a:xfrm>
          <a:prstGeom prst="bentConnector3">
            <a:avLst>
              <a:gd name="adj1" fmla="val 57936"/>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32" name="꺾인 연결선 1031"/>
          <p:cNvCxnSpPr/>
          <p:nvPr/>
        </p:nvCxnSpPr>
        <p:spPr>
          <a:xfrm flipV="1">
            <a:off x="15872206" y="6627288"/>
            <a:ext cx="2155794" cy="392878"/>
          </a:xfrm>
          <a:prstGeom prst="bentConnector3">
            <a:avLst>
              <a:gd name="adj1" fmla="val 500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31132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570073" y="244125"/>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sz="6000" b="1" dirty="0">
                <a:latin typeface="Noto Sans KR Medium"/>
              </a:rPr>
              <a:t>E-R</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7" name="표 6"/>
          <p:cNvGraphicFramePr>
            <a:graphicFrameLocks noGrp="1"/>
          </p:cNvGraphicFramePr>
          <p:nvPr>
            <p:extLst>
              <p:ext uri="{D42A27DB-BD31-4B8C-83A1-F6EECF244321}">
                <p14:modId xmlns:p14="http://schemas.microsoft.com/office/powerpoint/2010/main" val="2791095094"/>
              </p:ext>
            </p:extLst>
          </p:nvPr>
        </p:nvGraphicFramePr>
        <p:xfrm>
          <a:off x="1877522" y="4707430"/>
          <a:ext cx="1966345" cy="2407920"/>
        </p:xfrm>
        <a:graphic>
          <a:graphicData uri="http://schemas.openxmlformats.org/drawingml/2006/table">
            <a:tbl>
              <a:tblPr firstRow="1" bandRow="1">
                <a:tableStyleId>{912C8C85-51F0-491E-9774-3900AFEF0FD7}</a:tableStyleId>
              </a:tblPr>
              <a:tblGrid>
                <a:gridCol w="1966345">
                  <a:extLst>
                    <a:ext uri="{9D8B030D-6E8A-4147-A177-3AD203B41FA5}">
                      <a16:colId xmlns:a16="http://schemas.microsoft.com/office/drawing/2014/main" val="4191346074"/>
                    </a:ext>
                  </a:extLst>
                </a:gridCol>
              </a:tblGrid>
              <a:tr h="326216">
                <a:tc>
                  <a:txBody>
                    <a:bodyPr/>
                    <a:lstStyle/>
                    <a:p>
                      <a:pPr latinLnBrk="1"/>
                      <a:r>
                        <a:rPr lang="en-US" altLang="ko-KR" sz="2800" dirty="0">
                          <a:latin typeface="Noto Sans KR Light"/>
                          <a:ea typeface="Noto Sans KR Medium" panose="020B0600000000000000"/>
                        </a:rPr>
                        <a:t>MEMBER</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26216">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85444">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dirty="0">
                          <a:solidFill>
                            <a:schemeClr val="accent4">
                              <a:lumMod val="50000"/>
                            </a:schemeClr>
                          </a:solidFill>
                          <a:latin typeface="Noto Sans KR Light"/>
                          <a:ea typeface="Noto Sans KR Medium" panose="020B0600000000000000"/>
                        </a:rPr>
                        <a:t>ROLL</a:t>
                      </a:r>
                    </a:p>
                    <a:p>
                      <a:pPr algn="l" latinLnBrk="1"/>
                      <a:r>
                        <a:rPr lang="en-US" altLang="ko-KR" sz="2800" dirty="0">
                          <a:solidFill>
                            <a:schemeClr val="accent4">
                              <a:lumMod val="50000"/>
                            </a:schemeClr>
                          </a:solidFill>
                          <a:latin typeface="Noto Sans KR Light"/>
                          <a:ea typeface="Noto Sans KR Medium" panose="020B0600000000000000"/>
                        </a:rPr>
                        <a:t>PW</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1" name="표 40"/>
          <p:cNvGraphicFramePr>
            <a:graphicFrameLocks noGrp="1"/>
          </p:cNvGraphicFramePr>
          <p:nvPr>
            <p:extLst>
              <p:ext uri="{D42A27DB-BD31-4B8C-83A1-F6EECF244321}">
                <p14:modId xmlns:p14="http://schemas.microsoft.com/office/powerpoint/2010/main" val="4143636231"/>
              </p:ext>
            </p:extLst>
          </p:nvPr>
        </p:nvGraphicFramePr>
        <p:xfrm>
          <a:off x="7552398" y="1694535"/>
          <a:ext cx="2506002" cy="198120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dirty="0">
                          <a:latin typeface="Noto Sans KR Light"/>
                          <a:ea typeface="Noto Sans KR Medium" panose="020B0600000000000000"/>
                        </a:rPr>
                        <a:t>STAFF</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81514">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695702">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b="0" dirty="0">
                          <a:solidFill>
                            <a:schemeClr val="accent4">
                              <a:lumMod val="50000"/>
                            </a:schemeClr>
                          </a:solidFill>
                          <a:latin typeface="Noto Sans KR Light"/>
                          <a:ea typeface="Noto Sans KR Medium" panose="020B0600000000000000"/>
                        </a:rPr>
                        <a:t>ENROLL</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3" name="표 42"/>
          <p:cNvGraphicFramePr>
            <a:graphicFrameLocks noGrp="1"/>
          </p:cNvGraphicFramePr>
          <p:nvPr>
            <p:extLst>
              <p:ext uri="{D42A27DB-BD31-4B8C-83A1-F6EECF244321}">
                <p14:modId xmlns:p14="http://schemas.microsoft.com/office/powerpoint/2010/main" val="918571746"/>
              </p:ext>
            </p:extLst>
          </p:nvPr>
        </p:nvGraphicFramePr>
        <p:xfrm>
          <a:off x="7552398" y="4067350"/>
          <a:ext cx="2506002" cy="368808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65905">
                <a:tc>
                  <a:txBody>
                    <a:bodyPr/>
                    <a:lstStyle/>
                    <a:p>
                      <a:pPr latinLnBrk="1"/>
                      <a:r>
                        <a:rPr lang="en-US" altLang="ko-KR" sz="2800" dirty="0">
                          <a:latin typeface="Noto Sans KR Light"/>
                          <a:ea typeface="Noto Sans KR Medium" panose="020B0600000000000000"/>
                        </a:rPr>
                        <a:t>STUDENT</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65905">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b="0" dirty="0">
                          <a:solidFill>
                            <a:schemeClr val="accent4">
                              <a:lumMod val="50000"/>
                            </a:schemeClr>
                          </a:solidFill>
                          <a:latin typeface="Noto Sans KR Light"/>
                          <a:ea typeface="Noto Sans KR Medium" panose="020B0600000000000000"/>
                        </a:rPr>
                        <a:t>COLLEGE</a:t>
                      </a:r>
                    </a:p>
                    <a:p>
                      <a:pPr algn="l" latinLnBrk="1"/>
                      <a:r>
                        <a:rPr lang="en-US" altLang="ko-KR" sz="2800" b="0" dirty="0">
                          <a:solidFill>
                            <a:schemeClr val="accent4">
                              <a:lumMod val="50000"/>
                            </a:schemeClr>
                          </a:solidFill>
                          <a:latin typeface="Noto Sans KR Light"/>
                          <a:ea typeface="Noto Sans KR Medium" panose="020B0600000000000000"/>
                        </a:rPr>
                        <a:t>MAJOR</a:t>
                      </a:r>
                    </a:p>
                    <a:p>
                      <a:pPr algn="l" latinLnBrk="1"/>
                      <a:r>
                        <a:rPr lang="en-US" altLang="ko-KR" sz="2800" b="0" dirty="0">
                          <a:solidFill>
                            <a:schemeClr val="accent4">
                              <a:lumMod val="50000"/>
                            </a:schemeClr>
                          </a:solidFill>
                          <a:latin typeface="Noto Sans KR Light"/>
                          <a:ea typeface="Noto Sans KR Medium" panose="020B0600000000000000"/>
                        </a:rPr>
                        <a:t>GRADE</a:t>
                      </a:r>
                    </a:p>
                    <a:p>
                      <a:pPr algn="l" latinLnBrk="1"/>
                      <a:r>
                        <a:rPr lang="en-US" altLang="ko-KR" sz="2800" b="0" dirty="0">
                          <a:solidFill>
                            <a:schemeClr val="accent4">
                              <a:lumMod val="50000"/>
                            </a:schemeClr>
                          </a:solidFill>
                          <a:latin typeface="Noto Sans KR Light"/>
                          <a:ea typeface="Noto Sans KR Medium" panose="020B0600000000000000"/>
                        </a:rPr>
                        <a:t>ENROLL</a:t>
                      </a:r>
                    </a:p>
                    <a:p>
                      <a:pPr algn="l" latinLnBrk="1"/>
                      <a:r>
                        <a:rPr lang="en-US" altLang="ko-KR" sz="2800" b="0" dirty="0">
                          <a:solidFill>
                            <a:schemeClr val="accent4">
                              <a:lumMod val="50000"/>
                            </a:schemeClr>
                          </a:solidFill>
                          <a:latin typeface="Noto Sans KR Light"/>
                          <a:ea typeface="Noto Sans KR Medium" panose="020B0600000000000000"/>
                        </a:rPr>
                        <a:t>CREDIT</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3873084974"/>
              </p:ext>
            </p:extLst>
          </p:nvPr>
        </p:nvGraphicFramePr>
        <p:xfrm>
          <a:off x="7552398" y="8147045"/>
          <a:ext cx="2506002" cy="283464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PROFESSOR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dirty="0">
                          <a:solidFill>
                            <a:schemeClr val="accent4">
                              <a:lumMod val="50000"/>
                            </a:schemeClr>
                          </a:solidFill>
                          <a:latin typeface="Noto Sans KR Light"/>
                        </a:rPr>
                        <a:t>NAME</a:t>
                      </a:r>
                    </a:p>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ENROLL</a:t>
                      </a:r>
                    </a:p>
                  </a:txBody>
                  <a:tcPr anchor="ctr"/>
                </a:tc>
                <a:extLst>
                  <a:ext uri="{0D108BD9-81ED-4DB2-BD59-A6C34878D82A}">
                    <a16:rowId xmlns:a16="http://schemas.microsoft.com/office/drawing/2014/main" val="1797060022"/>
                  </a:ext>
                </a:extLst>
              </a:tr>
            </a:tbl>
          </a:graphicData>
        </a:graphic>
      </p:graphicFrame>
      <p:graphicFrame>
        <p:nvGraphicFramePr>
          <p:cNvPr id="47" name="표 46"/>
          <p:cNvGraphicFramePr>
            <a:graphicFrameLocks noGrp="1"/>
          </p:cNvGraphicFramePr>
          <p:nvPr>
            <p:extLst>
              <p:ext uri="{D42A27DB-BD31-4B8C-83A1-F6EECF244321}">
                <p14:modId xmlns:p14="http://schemas.microsoft.com/office/powerpoint/2010/main" val="3629232294"/>
              </p:ext>
            </p:extLst>
          </p:nvPr>
        </p:nvGraphicFramePr>
        <p:xfrm>
          <a:off x="13626780" y="4067350"/>
          <a:ext cx="2506002" cy="274320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b="1" dirty="0">
                          <a:latin typeface="Noto Sans KR Light"/>
                        </a:rPr>
                        <a:t>REGISTER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695702">
                <a:tc>
                  <a:txBody>
                    <a:bodyPr/>
                    <a:lstStyle/>
                    <a:p>
                      <a:pPr algn="l" latinLnBrk="1"/>
                      <a:r>
                        <a:rPr lang="en-US" altLang="ko-KR" sz="2800" dirty="0">
                          <a:solidFill>
                            <a:schemeClr val="accent4">
                              <a:lumMod val="50000"/>
                            </a:schemeClr>
                          </a:solidFill>
                          <a:latin typeface="Noto Sans KR Light"/>
                        </a:rPr>
                        <a:t>STUID</a:t>
                      </a:r>
                    </a:p>
                    <a:p>
                      <a:pPr algn="l" latinLnBrk="1"/>
                      <a:r>
                        <a:rPr lang="en-US" altLang="ko-KR" sz="2800" b="0" dirty="0">
                          <a:solidFill>
                            <a:schemeClr val="accent4">
                              <a:lumMod val="50000"/>
                            </a:schemeClr>
                          </a:solidFill>
                          <a:latin typeface="Noto Sans KR Light"/>
                        </a:rPr>
                        <a:t>LECID</a:t>
                      </a:r>
                    </a:p>
                    <a:p>
                      <a:pPr algn="l" latinLnBrk="1"/>
                      <a:r>
                        <a:rPr lang="en-US" altLang="ko-KR" sz="2800" b="0" dirty="0">
                          <a:solidFill>
                            <a:schemeClr val="accent4">
                              <a:lumMod val="50000"/>
                            </a:schemeClr>
                          </a:solidFill>
                          <a:latin typeface="Noto Sans KR Light"/>
                        </a:rPr>
                        <a:t>STUNAME</a:t>
                      </a:r>
                    </a:p>
                    <a:p>
                      <a:pPr algn="l" latinLnBrk="1"/>
                      <a:r>
                        <a:rPr lang="en-US" altLang="ko-KR" sz="2800" b="0" dirty="0">
                          <a:solidFill>
                            <a:schemeClr val="accent4">
                              <a:lumMod val="50000"/>
                            </a:schemeClr>
                          </a:solidFill>
                          <a:latin typeface="Noto Sans KR Light"/>
                        </a:rPr>
                        <a:t>LECNAME</a:t>
                      </a:r>
                    </a:p>
                    <a:p>
                      <a:pPr algn="l" latinLnBrk="1"/>
                      <a:r>
                        <a:rPr lang="en-US" altLang="ko-KR" sz="2800" b="0" dirty="0">
                          <a:solidFill>
                            <a:schemeClr val="accent4">
                              <a:lumMod val="50000"/>
                            </a:schemeClr>
                          </a:solidFill>
                          <a:latin typeface="Noto Sans KR Light"/>
                        </a:rPr>
                        <a:t>GRADE</a:t>
                      </a:r>
                      <a:endParaRPr lang="ko-KR" altLang="en-US" sz="2800" b="0" dirty="0">
                        <a:solidFill>
                          <a:schemeClr val="accent4">
                            <a:lumMod val="50000"/>
                          </a:schemeClr>
                        </a:solidFill>
                        <a:latin typeface="Noto Sans KR Light"/>
                      </a:endParaRPr>
                    </a:p>
                  </a:txBody>
                  <a:tcPr anchor="ctr"/>
                </a:tc>
                <a:extLst>
                  <a:ext uri="{0D108BD9-81ED-4DB2-BD59-A6C34878D82A}">
                    <a16:rowId xmlns:a16="http://schemas.microsoft.com/office/drawing/2014/main" val="1797060022"/>
                  </a:ext>
                </a:extLst>
              </a:tr>
            </a:tbl>
          </a:graphicData>
        </a:graphic>
      </p:graphicFrame>
      <p:graphicFrame>
        <p:nvGraphicFramePr>
          <p:cNvPr id="51" name="표 50"/>
          <p:cNvGraphicFramePr>
            <a:graphicFrameLocks noGrp="1"/>
          </p:cNvGraphicFramePr>
          <p:nvPr>
            <p:extLst>
              <p:ext uri="{D42A27DB-BD31-4B8C-83A1-F6EECF244321}">
                <p14:modId xmlns:p14="http://schemas.microsoft.com/office/powerpoint/2010/main" val="3734677307"/>
              </p:ext>
            </p:extLst>
          </p:nvPr>
        </p:nvGraphicFramePr>
        <p:xfrm>
          <a:off x="13626780" y="7136480"/>
          <a:ext cx="2506002" cy="582168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LECTURE</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b="0" dirty="0">
                          <a:solidFill>
                            <a:schemeClr val="accent4">
                              <a:lumMod val="50000"/>
                            </a:schemeClr>
                          </a:solidFill>
                          <a:latin typeface="Noto Sans KR Light"/>
                        </a:rPr>
                        <a:t>COM</a:t>
                      </a:r>
                    </a:p>
                    <a:p>
                      <a:pPr algn="l" latinLnBrk="1"/>
                      <a:r>
                        <a:rPr lang="en-US" altLang="ko-KR" sz="2800" b="0" dirty="0">
                          <a:solidFill>
                            <a:schemeClr val="accent4">
                              <a:lumMod val="50000"/>
                            </a:schemeClr>
                          </a:solidFill>
                          <a:latin typeface="Noto Sans KR Light"/>
                        </a:rPr>
                        <a:t>NAME</a:t>
                      </a:r>
                    </a:p>
                    <a:p>
                      <a:pPr algn="l" latinLnBrk="1"/>
                      <a:r>
                        <a:rPr lang="en-US" altLang="ko-KR" sz="2800" b="0" dirty="0">
                          <a:solidFill>
                            <a:schemeClr val="accent4">
                              <a:lumMod val="50000"/>
                            </a:schemeClr>
                          </a:solidFill>
                          <a:latin typeface="Noto Sans KR Light"/>
                        </a:rPr>
                        <a:t>CREDIT</a:t>
                      </a:r>
                    </a:p>
                    <a:p>
                      <a:pPr algn="l" latinLnBrk="1"/>
                      <a:r>
                        <a:rPr lang="en-US" altLang="ko-KR" sz="2800" b="0" dirty="0">
                          <a:solidFill>
                            <a:schemeClr val="accent4">
                              <a:lumMod val="50000"/>
                            </a:schemeClr>
                          </a:solidFill>
                          <a:latin typeface="Noto Sans KR Light"/>
                        </a:rPr>
                        <a:t>ROOM</a:t>
                      </a:r>
                    </a:p>
                    <a:p>
                      <a:pPr algn="l" latinLnBrk="1"/>
                      <a:r>
                        <a:rPr lang="en-US" altLang="ko-KR" sz="2800" b="0" dirty="0">
                          <a:solidFill>
                            <a:schemeClr val="accent4">
                              <a:lumMod val="50000"/>
                            </a:schemeClr>
                          </a:solidFill>
                          <a:latin typeface="Noto Sans KR Light"/>
                        </a:rPr>
                        <a:t>YEAR</a:t>
                      </a:r>
                    </a:p>
                    <a:p>
                      <a:pPr algn="l" latinLnBrk="1"/>
                      <a:r>
                        <a:rPr lang="en-US" altLang="ko-KR" sz="2800" b="0" dirty="0">
                          <a:solidFill>
                            <a:schemeClr val="accent4">
                              <a:lumMod val="50000"/>
                            </a:schemeClr>
                          </a:solidFill>
                          <a:latin typeface="Noto Sans KR Light"/>
                        </a:rPr>
                        <a:t>SEMESTER</a:t>
                      </a:r>
                    </a:p>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PROFESSOR</a:t>
                      </a:r>
                    </a:p>
                    <a:p>
                      <a:pPr algn="l" latinLnBrk="1"/>
                      <a:r>
                        <a:rPr lang="en-US" altLang="ko-KR" sz="2800" b="0" dirty="0">
                          <a:solidFill>
                            <a:schemeClr val="accent4">
                              <a:lumMod val="50000"/>
                            </a:schemeClr>
                          </a:solidFill>
                          <a:latin typeface="Noto Sans KR Light"/>
                        </a:rPr>
                        <a:t>LIMIT</a:t>
                      </a:r>
                    </a:p>
                    <a:p>
                      <a:pPr algn="l" latinLnBrk="1"/>
                      <a:r>
                        <a:rPr lang="en-US" altLang="ko-KR" sz="2800" b="0" dirty="0">
                          <a:solidFill>
                            <a:schemeClr val="accent4">
                              <a:lumMod val="50000"/>
                            </a:schemeClr>
                          </a:solidFill>
                          <a:latin typeface="Noto Sans KR Light"/>
                        </a:rPr>
                        <a:t>CURRENT</a:t>
                      </a:r>
                    </a:p>
                  </a:txBody>
                  <a:tcPr anchor="ctr"/>
                </a:tc>
                <a:extLst>
                  <a:ext uri="{0D108BD9-81ED-4DB2-BD59-A6C34878D82A}">
                    <a16:rowId xmlns:a16="http://schemas.microsoft.com/office/drawing/2014/main" val="1797060022"/>
                  </a:ext>
                </a:extLst>
              </a:tr>
            </a:tbl>
          </a:graphicData>
        </a:graphic>
      </p:graphicFrame>
      <p:graphicFrame>
        <p:nvGraphicFramePr>
          <p:cNvPr id="53" name="표 52"/>
          <p:cNvGraphicFramePr>
            <a:graphicFrameLocks noGrp="1"/>
          </p:cNvGraphicFramePr>
          <p:nvPr>
            <p:extLst>
              <p:ext uri="{D42A27DB-BD31-4B8C-83A1-F6EECF244321}">
                <p14:modId xmlns:p14="http://schemas.microsoft.com/office/powerpoint/2010/main" val="838817939"/>
              </p:ext>
            </p:extLst>
          </p:nvPr>
        </p:nvGraphicFramePr>
        <p:xfrm>
          <a:off x="18537061" y="5574692"/>
          <a:ext cx="2506002" cy="146304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b="1" dirty="0">
                          <a:latin typeface="Noto Sans KR Light"/>
                        </a:rPr>
                        <a:t>SCHEDULER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695702">
                <a:tc>
                  <a:txBody>
                    <a:bodyPr/>
                    <a:lstStyle/>
                    <a:p>
                      <a:pPr algn="l" latinLnBrk="1"/>
                      <a:r>
                        <a:rPr lang="en-US" altLang="ko-KR" sz="2800" dirty="0">
                          <a:solidFill>
                            <a:schemeClr val="accent4">
                              <a:lumMod val="50000"/>
                            </a:schemeClr>
                          </a:solidFill>
                          <a:latin typeface="Noto Sans KR Light"/>
                        </a:rPr>
                        <a:t>ENTER</a:t>
                      </a:r>
                    </a:p>
                    <a:p>
                      <a:pPr algn="l" latinLnBrk="1"/>
                      <a:r>
                        <a:rPr lang="en-US" altLang="ko-KR" sz="2800" b="0" dirty="0">
                          <a:solidFill>
                            <a:schemeClr val="accent4">
                              <a:lumMod val="50000"/>
                            </a:schemeClr>
                          </a:solidFill>
                          <a:latin typeface="Noto Sans KR Light"/>
                        </a:rPr>
                        <a:t>INQUIRY</a:t>
                      </a:r>
                      <a:endParaRPr lang="ko-KR" altLang="en-US" sz="2800" b="0" dirty="0">
                        <a:solidFill>
                          <a:schemeClr val="accent4">
                            <a:lumMod val="50000"/>
                          </a:schemeClr>
                        </a:solidFill>
                        <a:latin typeface="Noto Sans KR Light"/>
                      </a:endParaRPr>
                    </a:p>
                  </a:txBody>
                  <a:tcPr anchor="ctr"/>
                </a:tc>
                <a:extLst>
                  <a:ext uri="{0D108BD9-81ED-4DB2-BD59-A6C34878D82A}">
                    <a16:rowId xmlns:a16="http://schemas.microsoft.com/office/drawing/2014/main" val="1797060022"/>
                  </a:ext>
                </a:extLst>
              </a:tr>
            </a:tbl>
          </a:graphicData>
        </a:graphic>
      </p:graphicFrame>
      <p:graphicFrame>
        <p:nvGraphicFramePr>
          <p:cNvPr id="61" name="표 60"/>
          <p:cNvGraphicFramePr>
            <a:graphicFrameLocks noGrp="1"/>
          </p:cNvGraphicFramePr>
          <p:nvPr>
            <p:extLst>
              <p:ext uri="{D42A27DB-BD31-4B8C-83A1-F6EECF244321}">
                <p14:modId xmlns:p14="http://schemas.microsoft.com/office/powerpoint/2010/main" val="49994414"/>
              </p:ext>
            </p:extLst>
          </p:nvPr>
        </p:nvGraphicFramePr>
        <p:xfrm>
          <a:off x="18537061" y="7526552"/>
          <a:ext cx="2506002" cy="243632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MAJOR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CODE</a:t>
                      </a:r>
                    </a:p>
                  </a:txBody>
                  <a:tcPr anchor="ctr"/>
                </a:tc>
                <a:extLst>
                  <a:ext uri="{0D108BD9-81ED-4DB2-BD59-A6C34878D82A}">
                    <a16:rowId xmlns:a16="http://schemas.microsoft.com/office/drawing/2014/main" val="1797060022"/>
                  </a:ext>
                </a:extLst>
              </a:tr>
            </a:tbl>
          </a:graphicData>
        </a:graphic>
      </p:graphicFrame>
      <p:cxnSp>
        <p:nvCxnSpPr>
          <p:cNvPr id="19" name="직선 연결선 18"/>
          <p:cNvCxnSpPr/>
          <p:nvPr/>
        </p:nvCxnSpPr>
        <p:spPr>
          <a:xfrm>
            <a:off x="10058400" y="5729377"/>
            <a:ext cx="3568380"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4" name="직선 연결선 23"/>
          <p:cNvCxnSpPr/>
          <p:nvPr/>
        </p:nvCxnSpPr>
        <p:spPr>
          <a:xfrm flipH="1">
            <a:off x="10328882" y="5438952"/>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87" name="그룹 86"/>
          <p:cNvGrpSpPr/>
          <p:nvPr/>
        </p:nvGrpSpPr>
        <p:grpSpPr>
          <a:xfrm>
            <a:off x="12623745" y="5438950"/>
            <a:ext cx="1003035" cy="600366"/>
            <a:chOff x="6549363" y="5611206"/>
            <a:chExt cx="1003035" cy="600366"/>
          </a:xfrm>
        </p:grpSpPr>
        <p:cxnSp>
          <p:nvCxnSpPr>
            <p:cNvPr id="63" name="직선 연결선 62"/>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0" name="직선 연결선 29"/>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7" name="직선 연결선 36"/>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39" name="타원 38"/>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cxnSp>
        <p:nvCxnSpPr>
          <p:cNvPr id="70" name="직선 연결선 69"/>
          <p:cNvCxnSpPr>
            <a:endCxn id="45" idx="1"/>
          </p:cNvCxnSpPr>
          <p:nvPr/>
        </p:nvCxnSpPr>
        <p:spPr>
          <a:xfrm>
            <a:off x="3843867" y="6724190"/>
            <a:ext cx="3708531" cy="284017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1" name="직선 연결선 70"/>
          <p:cNvCxnSpPr/>
          <p:nvPr/>
        </p:nvCxnSpPr>
        <p:spPr>
          <a:xfrm flipH="1">
            <a:off x="4087175" y="6810550"/>
            <a:ext cx="334649" cy="43589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2" name="직선 연결선 71"/>
          <p:cNvCxnSpPr/>
          <p:nvPr/>
        </p:nvCxnSpPr>
        <p:spPr>
          <a:xfrm rot="1878299" flipH="1">
            <a:off x="7035288" y="8858714"/>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3" name="직선 연결선 72"/>
          <p:cNvCxnSpPr/>
          <p:nvPr/>
        </p:nvCxnSpPr>
        <p:spPr>
          <a:xfrm rot="1878299" flipV="1">
            <a:off x="7082963" y="8988747"/>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4" name="직선 연결선 73"/>
          <p:cNvCxnSpPr/>
          <p:nvPr/>
        </p:nvCxnSpPr>
        <p:spPr>
          <a:xfrm>
            <a:off x="7035708" y="9157396"/>
            <a:ext cx="511757" cy="8777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75" name="타원 74"/>
          <p:cNvSpPr/>
          <p:nvPr/>
        </p:nvSpPr>
        <p:spPr>
          <a:xfrm rot="1878299">
            <a:off x="6502204" y="8707728"/>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85" name="직선 연결선 84"/>
          <p:cNvCxnSpPr>
            <a:endCxn id="41" idx="1"/>
          </p:cNvCxnSpPr>
          <p:nvPr/>
        </p:nvCxnSpPr>
        <p:spPr>
          <a:xfrm flipV="1">
            <a:off x="3843867" y="2685135"/>
            <a:ext cx="3708531" cy="241345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98" name="직선 연결선 97"/>
          <p:cNvCxnSpPr/>
          <p:nvPr/>
        </p:nvCxnSpPr>
        <p:spPr>
          <a:xfrm rot="19604424" flipH="1">
            <a:off x="7029340" y="2713850"/>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99" name="직선 연결선 98"/>
          <p:cNvCxnSpPr/>
          <p:nvPr/>
        </p:nvCxnSpPr>
        <p:spPr>
          <a:xfrm flipV="1">
            <a:off x="7029813" y="2136404"/>
            <a:ext cx="538113" cy="87921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00" name="직선 연결선 99"/>
          <p:cNvCxnSpPr/>
          <p:nvPr/>
        </p:nvCxnSpPr>
        <p:spPr>
          <a:xfrm rot="19604424">
            <a:off x="7077550" y="2875261"/>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01" name="타원 100"/>
          <p:cNvSpPr/>
          <p:nvPr/>
        </p:nvSpPr>
        <p:spPr>
          <a:xfrm rot="19604424">
            <a:off x="6491180" y="2876310"/>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103" name="직선 연결선 102"/>
          <p:cNvCxnSpPr/>
          <p:nvPr/>
        </p:nvCxnSpPr>
        <p:spPr>
          <a:xfrm>
            <a:off x="4087175" y="4542722"/>
            <a:ext cx="334649" cy="48113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08" name="그룹 107"/>
          <p:cNvGrpSpPr/>
          <p:nvPr/>
        </p:nvGrpSpPr>
        <p:grpSpPr>
          <a:xfrm>
            <a:off x="3843867" y="5766780"/>
            <a:ext cx="3708531" cy="600366"/>
            <a:chOff x="3843867" y="5611206"/>
            <a:chExt cx="3708531" cy="600366"/>
          </a:xfrm>
        </p:grpSpPr>
        <p:cxnSp>
          <p:nvCxnSpPr>
            <p:cNvPr id="109" name="직선 연결선 108"/>
            <p:cNvCxnSpPr/>
            <p:nvPr/>
          </p:nvCxnSpPr>
          <p:spPr>
            <a:xfrm>
              <a:off x="3843867" y="5911390"/>
              <a:ext cx="3708531"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0" name="직선 연결선 109"/>
            <p:cNvCxnSpPr/>
            <p:nvPr/>
          </p:nvCxnSpPr>
          <p:spPr>
            <a:xfrm flipH="1">
              <a:off x="4254500"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11" name="그룹 110"/>
            <p:cNvGrpSpPr/>
            <p:nvPr/>
          </p:nvGrpSpPr>
          <p:grpSpPr>
            <a:xfrm>
              <a:off x="6549363" y="5611206"/>
              <a:ext cx="1003035" cy="600366"/>
              <a:chOff x="6549363" y="5611206"/>
              <a:chExt cx="1003035" cy="600366"/>
            </a:xfrm>
          </p:grpSpPr>
          <p:cxnSp>
            <p:nvCxnSpPr>
              <p:cNvPr id="112" name="직선 연결선 111"/>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3" name="직선 연결선 112"/>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4" name="직선 연결선 113"/>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15" name="타원 114"/>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grpSp>
      <p:cxnSp>
        <p:nvCxnSpPr>
          <p:cNvPr id="129" name="직선 연결선 128"/>
          <p:cNvCxnSpPr/>
          <p:nvPr/>
        </p:nvCxnSpPr>
        <p:spPr>
          <a:xfrm>
            <a:off x="10055730" y="9672444"/>
            <a:ext cx="3568380"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0" name="직선 연결선 129"/>
          <p:cNvCxnSpPr/>
          <p:nvPr/>
        </p:nvCxnSpPr>
        <p:spPr>
          <a:xfrm flipH="1">
            <a:off x="10326212" y="9382019"/>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31" name="그룹 130"/>
          <p:cNvGrpSpPr/>
          <p:nvPr/>
        </p:nvGrpSpPr>
        <p:grpSpPr>
          <a:xfrm>
            <a:off x="12621075" y="9382017"/>
            <a:ext cx="1003035" cy="600366"/>
            <a:chOff x="6549363" y="5611206"/>
            <a:chExt cx="1003035" cy="600366"/>
          </a:xfrm>
        </p:grpSpPr>
        <p:cxnSp>
          <p:nvCxnSpPr>
            <p:cNvPr id="132" name="직선 연결선 131"/>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3" name="직선 연결선 132"/>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4" name="직선 연결선 133"/>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35" name="타원 134"/>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spTree>
    <p:extLst>
      <p:ext uri="{BB962C8B-B14F-4D97-AF65-F5344CB8AC3E}">
        <p14:creationId xmlns:p14="http://schemas.microsoft.com/office/powerpoint/2010/main" val="20719582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4" name="Line"/>
          <p:cNvSpPr/>
          <p:nvPr/>
        </p:nvSpPr>
        <p:spPr>
          <a:xfrm flipV="1">
            <a:off x="1600809" y="18287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5" name="Line"/>
          <p:cNvSpPr/>
          <p:nvPr/>
        </p:nvSpPr>
        <p:spPr>
          <a:xfrm flipV="1">
            <a:off x="1600809" y="120649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6" name="DIAGRAM"/>
          <p:cNvSpPr txBox="1">
            <a:spLocks noGrp="1"/>
          </p:cNvSpPr>
          <p:nvPr>
            <p:ph type="ctrTitle"/>
          </p:nvPr>
        </p:nvSpPr>
        <p:spPr>
          <a:xfrm>
            <a:off x="1600809" y="2244673"/>
            <a:ext cx="5605795" cy="1902089"/>
          </a:xfrm>
          <a:prstGeom prst="rect">
            <a:avLst/>
          </a:prstGeom>
        </p:spPr>
        <p:txBody>
          <a:bodyPr>
            <a:normAutofit/>
          </a:bodyPr>
          <a:lstStyle/>
          <a:p>
            <a:r>
              <a:rPr lang="ko-KR" altLang="en-US" sz="7200" dirty="0">
                <a:latin typeface="Noto Sans KR Medium" panose="020B0600000000000000" pitchFamily="34" charset="-127"/>
                <a:ea typeface="Noto Sans KR Medium" panose="020B0600000000000000" pitchFamily="34" charset="-127"/>
              </a:rPr>
              <a:t>제작 환경</a:t>
            </a:r>
            <a:endParaRPr sz="7200" dirty="0">
              <a:latin typeface="Noto Sans KR Medium" panose="020B0600000000000000" pitchFamily="34" charset="-127"/>
              <a:ea typeface="Noto Sans KR Medium" panose="020B0600000000000000" pitchFamily="34" charset="-127"/>
            </a:endParaRPr>
          </a:p>
        </p:txBody>
      </p:sp>
      <p:sp>
        <p:nvSpPr>
          <p:cNvPr id="8" name="TextBox 7"/>
          <p:cNvSpPr txBox="1"/>
          <p:nvPr/>
        </p:nvSpPr>
        <p:spPr>
          <a:xfrm>
            <a:off x="1600809" y="4146762"/>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a:solidFill>
                  <a:schemeClr val="bg1"/>
                </a:solidFill>
                <a:latin typeface="Noto Sans KR Thin" panose="020B0200000000000000" pitchFamily="34" charset="-127"/>
                <a:ea typeface="Noto Sans KR Thin" panose="020B0200000000000000" pitchFamily="34" charset="-127"/>
              </a:rPr>
              <a:t>JDK 1.8</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9" name="TextBox 8"/>
          <p:cNvSpPr txBox="1"/>
          <p:nvPr/>
        </p:nvSpPr>
        <p:spPr>
          <a:xfrm>
            <a:off x="1600809" y="5311761"/>
            <a:ext cx="42419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3600" dirty="0">
                <a:solidFill>
                  <a:schemeClr val="bg1"/>
                </a:solidFill>
                <a:latin typeface="Noto Sans KR Thin" panose="020B0200000000000000" pitchFamily="34" charset="-127"/>
                <a:ea typeface="Noto Sans KR Thin" panose="020B0200000000000000" pitchFamily="34" charset="-127"/>
              </a:rPr>
              <a:t>Eclipse 2022-03</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0" name="TextBox 9"/>
          <p:cNvSpPr txBox="1"/>
          <p:nvPr/>
        </p:nvSpPr>
        <p:spPr>
          <a:xfrm>
            <a:off x="1600809" y="6476760"/>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err="1">
                <a:solidFill>
                  <a:schemeClr val="bg1"/>
                </a:solidFill>
                <a:latin typeface="Noto Sans KR Thin" panose="020B0200000000000000" pitchFamily="34" charset="-127"/>
                <a:ea typeface="Noto Sans KR Thin" panose="020B0200000000000000" pitchFamily="34" charset="-127"/>
              </a:rPr>
              <a:t>OracleXE</a:t>
            </a:r>
            <a:r>
              <a:rPr lang="en-US" altLang="ko-KR" sz="3600" dirty="0">
                <a:solidFill>
                  <a:schemeClr val="bg1"/>
                </a:solidFill>
                <a:latin typeface="Noto Sans KR Thin" panose="020B0200000000000000" pitchFamily="34" charset="-127"/>
                <a:ea typeface="Noto Sans KR Thin" panose="020B0200000000000000" pitchFamily="34" charset="-127"/>
              </a:rPr>
              <a:t> 21c</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1" name="TextBox 10"/>
          <p:cNvSpPr txBox="1"/>
          <p:nvPr/>
        </p:nvSpPr>
        <p:spPr>
          <a:xfrm>
            <a:off x="1600809" y="7642246"/>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err="1">
                <a:solidFill>
                  <a:schemeClr val="bg1"/>
                </a:solidFill>
                <a:latin typeface="Noto Sans KR Thin" panose="020B0200000000000000" pitchFamily="34" charset="-127"/>
                <a:ea typeface="Noto Sans KR Thin" panose="020B0200000000000000" pitchFamily="34" charset="-127"/>
              </a:rPr>
              <a:t>DBeaver</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Tree>
    <p:extLst>
      <p:ext uri="{BB962C8B-B14F-4D97-AF65-F5344CB8AC3E}">
        <p14:creationId xmlns:p14="http://schemas.microsoft.com/office/powerpoint/2010/main" val="23249420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Student</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
        <p:nvSpPr>
          <p:cNvPr id="2" name="모서리가 둥근 직사각형 1"/>
          <p:cNvSpPr/>
          <p:nvPr/>
        </p:nvSpPr>
        <p:spPr>
          <a:xfrm>
            <a:off x="4929907" y="309030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rPr>
              <a:t>Student</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87780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126261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성적조회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64742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a:solidFill>
                  <a:srgbClr val="FFFFFF"/>
                </a:solidFill>
                <a:latin typeface="Lato Bold"/>
                <a:ea typeface="Noto Sans KR Light" panose="020B0300000000000000"/>
                <a:cs typeface="Lato Bold"/>
                <a:sym typeface="Lato Bold"/>
              </a:rPr>
              <a:t>수강신청</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a:off x="6208279" y="3748643"/>
            <a:ext cx="0" cy="7357507"/>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10056370"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13904467"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7752564"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6010654" y="4805589"/>
            <a:ext cx="377787" cy="4967062"/>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6406682" y="5443560"/>
            <a:ext cx="350317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9909847" y="5260096"/>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6865685" y="4943080"/>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35" name="직사각형 34"/>
          <p:cNvSpPr/>
          <p:nvPr/>
        </p:nvSpPr>
        <p:spPr>
          <a:xfrm>
            <a:off x="13724295" y="6870270"/>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6" name="TextBox 35"/>
          <p:cNvSpPr txBox="1"/>
          <p:nvPr/>
        </p:nvSpPr>
        <p:spPr>
          <a:xfrm>
            <a:off x="10875820" y="651488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err="1">
                <a:ea typeface="Noto Sans KR Light" panose="020B0300000000000000"/>
              </a:rPr>
              <a:t>성적조회</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 요청</a:t>
            </a:r>
          </a:p>
        </p:txBody>
      </p:sp>
      <p:cxnSp>
        <p:nvCxnSpPr>
          <p:cNvPr id="37" name="직선 화살표 연결선 36"/>
          <p:cNvCxnSpPr/>
          <p:nvPr/>
        </p:nvCxnSpPr>
        <p:spPr>
          <a:xfrm>
            <a:off x="6426646" y="7037043"/>
            <a:ext cx="733585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6406682" y="5694872"/>
            <a:ext cx="3503165"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1" name="직선 화살표 연결선 40"/>
          <p:cNvCxnSpPr/>
          <p:nvPr/>
        </p:nvCxnSpPr>
        <p:spPr>
          <a:xfrm flipH="1">
            <a:off x="6406682" y="7289120"/>
            <a:ext cx="73358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0858513" y="732598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성적</a:t>
            </a:r>
            <a:r>
              <a:rPr kumimoji="0" lang="ko-KR" altLang="en-US" sz="1900" b="0" i="0" u="none" strike="noStrike" cap="none" spc="0" normalizeH="0" dirty="0">
                <a:ln>
                  <a:noFill/>
                </a:ln>
                <a:solidFill>
                  <a:srgbClr val="818779"/>
                </a:solidFill>
                <a:effectLst/>
                <a:uFillTx/>
                <a:ea typeface="Noto Sans KR Light" panose="020B0300000000000000"/>
                <a:sym typeface="Lato Regular"/>
              </a:rPr>
              <a:t> </a:t>
            </a:r>
            <a:r>
              <a:rPr lang="ko-KR" altLang="en-US" dirty="0">
                <a:ea typeface="Noto Sans KR Light" panose="020B0300000000000000"/>
              </a:rPr>
              <a:t>데이터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반환</a:t>
            </a:r>
          </a:p>
        </p:txBody>
      </p:sp>
      <p:sp>
        <p:nvSpPr>
          <p:cNvPr id="44" name="TextBox 43"/>
          <p:cNvSpPr txBox="1"/>
          <p:nvPr/>
        </p:nvSpPr>
        <p:spPr>
          <a:xfrm>
            <a:off x="6863899" y="565208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변경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5" name="직사각형 44"/>
          <p:cNvSpPr/>
          <p:nvPr/>
        </p:nvSpPr>
        <p:spPr>
          <a:xfrm>
            <a:off x="17567836" y="893184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46" name="직선 화살표 연결선 45"/>
          <p:cNvCxnSpPr/>
          <p:nvPr/>
        </p:nvCxnSpPr>
        <p:spPr>
          <a:xfrm>
            <a:off x="6388441" y="9142263"/>
            <a:ext cx="111793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H="1">
            <a:off x="6406682" y="9409726"/>
            <a:ext cx="111611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50" name="TextBox 49"/>
          <p:cNvSpPr txBox="1"/>
          <p:nvPr/>
        </p:nvSpPr>
        <p:spPr>
          <a:xfrm>
            <a:off x="14644490" y="9351779"/>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신청 </a:t>
            </a:r>
            <a:r>
              <a:rPr lang="ko-KR" altLang="en-US" dirty="0">
                <a:ea typeface="Noto Sans KR Light" panose="020B0300000000000000"/>
              </a:rPr>
              <a:t>결과 </a:t>
            </a:r>
            <a:r>
              <a:rPr lang="en-US" altLang="ko-KR" dirty="0">
                <a:ea typeface="Noto Sans KR Light" panose="020B0300000000000000"/>
              </a:rPr>
              <a:t>true/false</a:t>
            </a:r>
            <a:r>
              <a:rPr lang="ko-KR" altLang="en-US" dirty="0">
                <a:ea typeface="Noto Sans KR Light" panose="020B0300000000000000"/>
              </a:rPr>
              <a:t>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 반환</a:t>
            </a:r>
          </a:p>
        </p:txBody>
      </p:sp>
      <p:sp>
        <p:nvSpPr>
          <p:cNvPr id="51" name="TextBox 50"/>
          <p:cNvSpPr txBox="1"/>
          <p:nvPr/>
        </p:nvSpPr>
        <p:spPr>
          <a:xfrm>
            <a:off x="14634242" y="865956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수강 신청 요청</a:t>
            </a:r>
          </a:p>
        </p:txBody>
      </p:sp>
      <p:sp>
        <p:nvSpPr>
          <p:cNvPr id="29" name="TextBox 28"/>
          <p:cNvSpPr txBox="1"/>
          <p:nvPr/>
        </p:nvSpPr>
        <p:spPr>
          <a:xfrm>
            <a:off x="6954872" y="504659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spTree>
    <p:extLst>
      <p:ext uri="{BB962C8B-B14F-4D97-AF65-F5344CB8AC3E}">
        <p14:creationId xmlns:p14="http://schemas.microsoft.com/office/powerpoint/2010/main" val="40746198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모서리가 둥근 직사각형 1"/>
          <p:cNvSpPr/>
          <p:nvPr/>
        </p:nvSpPr>
        <p:spPr>
          <a:xfrm>
            <a:off x="4929907" y="309030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rPr>
              <a:t>Professor</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87780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126261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과목등록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64742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성적입력</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a:off x="6208279" y="3748643"/>
            <a:ext cx="0" cy="7357507"/>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10056370"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13904467"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7752564"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6010654" y="4805589"/>
            <a:ext cx="377787" cy="4967062"/>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6388441" y="5529289"/>
            <a:ext cx="350317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9909847" y="5356775"/>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6954872" y="504659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sp>
        <p:nvSpPr>
          <p:cNvPr id="35" name="직사각형 34"/>
          <p:cNvSpPr/>
          <p:nvPr/>
        </p:nvSpPr>
        <p:spPr>
          <a:xfrm>
            <a:off x="13724295" y="6870270"/>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6" name="TextBox 35"/>
          <p:cNvSpPr txBox="1"/>
          <p:nvPr/>
        </p:nvSpPr>
        <p:spPr>
          <a:xfrm>
            <a:off x="10792987" y="6515154"/>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과목 등록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요청</a:t>
            </a:r>
          </a:p>
        </p:txBody>
      </p:sp>
      <p:cxnSp>
        <p:nvCxnSpPr>
          <p:cNvPr id="37" name="직선 화살표 연결선 36"/>
          <p:cNvCxnSpPr/>
          <p:nvPr/>
        </p:nvCxnSpPr>
        <p:spPr>
          <a:xfrm>
            <a:off x="6426646" y="7037043"/>
            <a:ext cx="733585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6388441" y="5855546"/>
            <a:ext cx="3503165"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1" name="직선 화살표 연결선 40"/>
          <p:cNvCxnSpPr/>
          <p:nvPr/>
        </p:nvCxnSpPr>
        <p:spPr>
          <a:xfrm flipH="1">
            <a:off x="6388441" y="7319776"/>
            <a:ext cx="73358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0769326" y="727613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등록 결과 </a:t>
            </a:r>
            <a:r>
              <a:rPr kumimoji="0" lang="en-US" altLang="ko-KR" sz="1900" b="0" i="0" u="none" strike="noStrike" cap="none" spc="0" normalizeH="0" baseline="0" dirty="0">
                <a:ln>
                  <a:noFill/>
                </a:ln>
                <a:solidFill>
                  <a:srgbClr val="818779"/>
                </a:solidFill>
                <a:effectLst/>
                <a:uFillTx/>
                <a:ea typeface="Noto Sans KR Light" panose="020B0300000000000000"/>
                <a:sym typeface="Lato Regular"/>
              </a:rPr>
              <a:t>true/false</a:t>
            </a:r>
            <a:r>
              <a:rPr kumimoji="0" lang="ko-KR" altLang="en-US" sz="1900" b="0" i="0" u="none" strike="noStrike" cap="none" spc="0" normalizeH="0" dirty="0">
                <a:ln>
                  <a:noFill/>
                </a:ln>
                <a:solidFill>
                  <a:srgbClr val="818779"/>
                </a:solidFill>
                <a:effectLst/>
                <a:uFillTx/>
                <a:ea typeface="Noto Sans KR Light" panose="020B0300000000000000"/>
                <a:sym typeface="Lato Regular"/>
              </a:rPr>
              <a:t>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반환</a:t>
            </a:r>
          </a:p>
        </p:txBody>
      </p:sp>
      <p:sp>
        <p:nvSpPr>
          <p:cNvPr id="44" name="TextBox 43"/>
          <p:cNvSpPr txBox="1"/>
          <p:nvPr/>
        </p:nvSpPr>
        <p:spPr>
          <a:xfrm>
            <a:off x="6967867" y="580142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변경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5" name="직사각형 44"/>
          <p:cNvSpPr/>
          <p:nvPr/>
        </p:nvSpPr>
        <p:spPr>
          <a:xfrm>
            <a:off x="17567836" y="893184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46" name="직선 화살표 연결선 45"/>
          <p:cNvCxnSpPr/>
          <p:nvPr/>
        </p:nvCxnSpPr>
        <p:spPr>
          <a:xfrm>
            <a:off x="6388441" y="9148987"/>
            <a:ext cx="111793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H="1">
            <a:off x="6406682" y="9409726"/>
            <a:ext cx="111611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50" name="TextBox 49"/>
          <p:cNvSpPr txBox="1"/>
          <p:nvPr/>
        </p:nvSpPr>
        <p:spPr>
          <a:xfrm>
            <a:off x="14634242" y="9366125"/>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입력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51" name="TextBox 50"/>
          <p:cNvSpPr txBox="1"/>
          <p:nvPr/>
        </p:nvSpPr>
        <p:spPr>
          <a:xfrm>
            <a:off x="14634242" y="8666291"/>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성적 입력 요청</a:t>
            </a:r>
          </a:p>
        </p:txBody>
      </p:sp>
      <p:sp>
        <p:nvSpPr>
          <p:cNvPr id="32" name="TextBox 31">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Professor</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Tree>
    <p:extLst>
      <p:ext uri="{BB962C8B-B14F-4D97-AF65-F5344CB8AC3E}">
        <p14:creationId xmlns:p14="http://schemas.microsoft.com/office/powerpoint/2010/main" val="34647885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모서리가 둥근 직사각형 1"/>
          <p:cNvSpPr/>
          <p:nvPr/>
        </p:nvSpPr>
        <p:spPr>
          <a:xfrm>
            <a:off x="411013"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3200" dirty="0">
                <a:solidFill>
                  <a:srgbClr val="FFFFFF"/>
                </a:solidFill>
                <a:latin typeface="Lato Bold"/>
                <a:ea typeface="Noto Sans KR Light" panose="020B0300000000000000"/>
                <a:cs typeface="Lato Bold"/>
                <a:sym typeface="Lato Bold"/>
              </a:rPr>
              <a:t>Staff</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4043695"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7529860"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과목조회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1016017"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학생조회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flipH="1">
            <a:off x="1680653" y="3691489"/>
            <a:ext cx="8732"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5322065" y="3691487"/>
            <a:ext cx="0" cy="7929013"/>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8808227" y="3691487"/>
            <a:ext cx="0" cy="7929013"/>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2294381" y="3691489"/>
            <a:ext cx="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1468993" y="5198733"/>
            <a:ext cx="382992" cy="5313440"/>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1869547" y="5356455"/>
            <a:ext cx="33059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5175542" y="5198733"/>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2349654" y="4843605"/>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cxnSp>
        <p:nvCxnSpPr>
          <p:cNvPr id="40" name="직선 화살표 연결선 39"/>
          <p:cNvCxnSpPr/>
          <p:nvPr/>
        </p:nvCxnSpPr>
        <p:spPr>
          <a:xfrm flipH="1">
            <a:off x="1869547" y="5638800"/>
            <a:ext cx="3305996"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4" name="TextBox 43"/>
          <p:cNvSpPr txBox="1"/>
          <p:nvPr/>
        </p:nvSpPr>
        <p:spPr>
          <a:xfrm>
            <a:off x="2255012" y="569910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변경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29" name="모서리가 둥근 직사각형 28"/>
          <p:cNvSpPr/>
          <p:nvPr/>
        </p:nvSpPr>
        <p:spPr>
          <a:xfrm>
            <a:off x="14502159" y="303315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교수조회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0" name="직선 연결선 29"/>
          <p:cNvCxnSpPr/>
          <p:nvPr/>
        </p:nvCxnSpPr>
        <p:spPr>
          <a:xfrm>
            <a:off x="15780523" y="3691491"/>
            <a:ext cx="0" cy="7929009"/>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32" name="모서리가 둥근 직사각형 31"/>
          <p:cNvSpPr/>
          <p:nvPr/>
        </p:nvSpPr>
        <p:spPr>
          <a:xfrm>
            <a:off x="17988302"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학생등록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4" name="직선 연결선 33"/>
          <p:cNvCxnSpPr/>
          <p:nvPr/>
        </p:nvCxnSpPr>
        <p:spPr>
          <a:xfrm>
            <a:off x="19266666" y="3691489"/>
            <a:ext cx="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38" name="모서리가 둥근 직사각형 37"/>
          <p:cNvSpPr/>
          <p:nvPr/>
        </p:nvSpPr>
        <p:spPr>
          <a:xfrm>
            <a:off x="21474444"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교수등록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9" name="직선 연결선 38"/>
          <p:cNvCxnSpPr/>
          <p:nvPr/>
        </p:nvCxnSpPr>
        <p:spPr>
          <a:xfrm flipH="1">
            <a:off x="22750498" y="3691489"/>
            <a:ext cx="231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56" name="직사각형 55"/>
          <p:cNvSpPr/>
          <p:nvPr/>
        </p:nvSpPr>
        <p:spPr>
          <a:xfrm>
            <a:off x="8627124" y="614066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7" name="직사각형 56"/>
          <p:cNvSpPr/>
          <p:nvPr/>
        </p:nvSpPr>
        <p:spPr>
          <a:xfrm>
            <a:off x="12110810" y="693444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8" name="직사각형 57"/>
          <p:cNvSpPr/>
          <p:nvPr/>
        </p:nvSpPr>
        <p:spPr>
          <a:xfrm>
            <a:off x="15595836" y="7872825"/>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9" name="직사각형 58"/>
          <p:cNvSpPr/>
          <p:nvPr/>
        </p:nvSpPr>
        <p:spPr>
          <a:xfrm>
            <a:off x="19080785" y="883944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60" name="직사각형 59"/>
          <p:cNvSpPr/>
          <p:nvPr/>
        </p:nvSpPr>
        <p:spPr>
          <a:xfrm>
            <a:off x="22568045" y="991713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69" name="직선 화살표 연결선 68"/>
          <p:cNvCxnSpPr/>
          <p:nvPr/>
        </p:nvCxnSpPr>
        <p:spPr>
          <a:xfrm>
            <a:off x="1853492" y="6264287"/>
            <a:ext cx="675993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5787537" y="575143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과목 조회 요청</a:t>
            </a:r>
          </a:p>
        </p:txBody>
      </p:sp>
      <p:cxnSp>
        <p:nvCxnSpPr>
          <p:cNvPr id="71" name="직선 화살표 연결선 70"/>
          <p:cNvCxnSpPr/>
          <p:nvPr/>
        </p:nvCxnSpPr>
        <p:spPr>
          <a:xfrm flipH="1">
            <a:off x="1829944" y="6527627"/>
            <a:ext cx="675993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72" name="TextBox 71"/>
          <p:cNvSpPr txBox="1"/>
          <p:nvPr/>
        </p:nvSpPr>
        <p:spPr>
          <a:xfrm>
            <a:off x="5801236" y="649216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과목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3" name="직선 화살표 연결선 72"/>
          <p:cNvCxnSpPr/>
          <p:nvPr/>
        </p:nvCxnSpPr>
        <p:spPr>
          <a:xfrm>
            <a:off x="1869547" y="7048342"/>
            <a:ext cx="10223700"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9267359" y="653549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학생 조회 </a:t>
            </a:r>
            <a:r>
              <a:rPr lang="ko-KR" altLang="en-US" dirty="0">
                <a:ea typeface="Noto Sans KR Light" panose="020B0300000000000000"/>
              </a:rPr>
              <a:t>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5" name="직선 화살표 연결선 74"/>
          <p:cNvCxnSpPr/>
          <p:nvPr/>
        </p:nvCxnSpPr>
        <p:spPr>
          <a:xfrm flipH="1">
            <a:off x="1869547" y="7330687"/>
            <a:ext cx="10223701"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76" name="TextBox 75"/>
          <p:cNvSpPr txBox="1"/>
          <p:nvPr/>
        </p:nvSpPr>
        <p:spPr>
          <a:xfrm>
            <a:off x="9267359" y="739054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학생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7" name="직선 화살표 연결선 76"/>
          <p:cNvCxnSpPr/>
          <p:nvPr/>
        </p:nvCxnSpPr>
        <p:spPr>
          <a:xfrm>
            <a:off x="1869547" y="8042333"/>
            <a:ext cx="13745919"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8" name="TextBox 77"/>
          <p:cNvSpPr txBox="1"/>
          <p:nvPr/>
        </p:nvSpPr>
        <p:spPr>
          <a:xfrm>
            <a:off x="12789578" y="752948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교수 조회 요청</a:t>
            </a:r>
          </a:p>
        </p:txBody>
      </p:sp>
      <p:cxnSp>
        <p:nvCxnSpPr>
          <p:cNvPr id="79" name="직선 화살표 연결선 78"/>
          <p:cNvCxnSpPr/>
          <p:nvPr/>
        </p:nvCxnSpPr>
        <p:spPr>
          <a:xfrm flipH="1">
            <a:off x="1869547" y="8324678"/>
            <a:ext cx="13745920"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0" name="TextBox 79"/>
          <p:cNvSpPr txBox="1"/>
          <p:nvPr/>
        </p:nvSpPr>
        <p:spPr>
          <a:xfrm>
            <a:off x="12694936" y="838498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교수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1" name="직선 화살표 연결선 80"/>
          <p:cNvCxnSpPr/>
          <p:nvPr/>
        </p:nvCxnSpPr>
        <p:spPr>
          <a:xfrm>
            <a:off x="1851985" y="8980710"/>
            <a:ext cx="17249624"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2" name="TextBox 81"/>
          <p:cNvSpPr txBox="1"/>
          <p:nvPr/>
        </p:nvSpPr>
        <p:spPr>
          <a:xfrm>
            <a:off x="16275721" y="8467860"/>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학생 등록 </a:t>
            </a:r>
            <a:r>
              <a:rPr lang="ko-KR" altLang="en-US" dirty="0">
                <a:ea typeface="Noto Sans KR Light" panose="020B0300000000000000"/>
              </a:rPr>
              <a:t>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3" name="직선 화살표 연결선 82"/>
          <p:cNvCxnSpPr/>
          <p:nvPr/>
        </p:nvCxnSpPr>
        <p:spPr>
          <a:xfrm flipH="1">
            <a:off x="1869547" y="9263055"/>
            <a:ext cx="17232063"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4" name="TextBox 83"/>
          <p:cNvSpPr txBox="1"/>
          <p:nvPr/>
        </p:nvSpPr>
        <p:spPr>
          <a:xfrm>
            <a:off x="16181079" y="9323364"/>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등록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5" name="직선 화살표 연결선 84"/>
          <p:cNvCxnSpPr/>
          <p:nvPr/>
        </p:nvCxnSpPr>
        <p:spPr>
          <a:xfrm>
            <a:off x="1869547" y="10077562"/>
            <a:ext cx="2071820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6" name="TextBox 85"/>
          <p:cNvSpPr txBox="1"/>
          <p:nvPr/>
        </p:nvSpPr>
        <p:spPr>
          <a:xfrm>
            <a:off x="19761862" y="956471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교수 등록 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7" name="직선 화살표 연결선 86"/>
          <p:cNvCxnSpPr/>
          <p:nvPr/>
        </p:nvCxnSpPr>
        <p:spPr>
          <a:xfrm flipH="1">
            <a:off x="1869547" y="10359907"/>
            <a:ext cx="2071820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8" name="TextBox 87"/>
          <p:cNvSpPr txBox="1"/>
          <p:nvPr/>
        </p:nvSpPr>
        <p:spPr>
          <a:xfrm>
            <a:off x="19723084" y="1042537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등록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Staff</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Tree>
    <p:extLst>
      <p:ext uri="{BB962C8B-B14F-4D97-AF65-F5344CB8AC3E}">
        <p14:creationId xmlns:p14="http://schemas.microsoft.com/office/powerpoint/2010/main" val="21844271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(Login)</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1" name="표 50"/>
          <p:cNvGraphicFramePr>
            <a:graphicFrameLocks noGrp="1"/>
          </p:cNvGraphicFramePr>
          <p:nvPr>
            <p:extLst>
              <p:ext uri="{D42A27DB-BD31-4B8C-83A1-F6EECF244321}">
                <p14:modId xmlns:p14="http://schemas.microsoft.com/office/powerpoint/2010/main" val="435303401"/>
              </p:ext>
            </p:extLst>
          </p:nvPr>
        </p:nvGraphicFramePr>
        <p:xfrm>
          <a:off x="11125535" y="2741610"/>
          <a:ext cx="2920071" cy="1197832"/>
        </p:xfrm>
        <a:graphic>
          <a:graphicData uri="http://schemas.openxmlformats.org/drawingml/2006/table">
            <a:tbl>
              <a:tblPr firstRow="1" bandRow="1">
                <a:tableStyleId>{912C8C85-51F0-491E-9774-3900AFEF0FD7}</a:tableStyleId>
              </a:tblPr>
              <a:tblGrid>
                <a:gridCol w="2920071">
                  <a:extLst>
                    <a:ext uri="{9D8B030D-6E8A-4147-A177-3AD203B41FA5}">
                      <a16:colId xmlns:a16="http://schemas.microsoft.com/office/drawing/2014/main" val="4191346074"/>
                    </a:ext>
                  </a:extLst>
                </a:gridCol>
              </a:tblGrid>
              <a:tr h="337050">
                <a:tc>
                  <a:txBody>
                    <a:bodyPr/>
                    <a:lstStyle/>
                    <a:p>
                      <a:pPr latinLnBrk="1"/>
                      <a:r>
                        <a:rPr lang="en-US" altLang="ko-KR" sz="2000" dirty="0" err="1">
                          <a:latin typeface="Noto Sans KR Light"/>
                          <a:ea typeface="Noto Sans KR Medium" panose="020B0600000000000000"/>
                        </a:rPr>
                        <a:t>MemberDao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37050">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405352">
                <a:tc>
                  <a:txBody>
                    <a:bodyPr/>
                    <a:lstStyle/>
                    <a:p>
                      <a:pPr algn="l" latinLnBrk="1"/>
                      <a:r>
                        <a:rPr lang="en-US" altLang="ko-KR" sz="2000" dirty="0">
                          <a:solidFill>
                            <a:schemeClr val="accent4">
                              <a:lumMod val="50000"/>
                            </a:schemeClr>
                          </a:solidFill>
                          <a:latin typeface="Noto Sans KR Light"/>
                          <a:ea typeface="Noto Sans KR Medium" panose="020B0600000000000000"/>
                        </a:rPr>
                        <a:t>(+) list(</a:t>
                      </a:r>
                      <a:r>
                        <a:rPr lang="en-US" altLang="ko-KR" sz="2000" dirty="0" err="1">
                          <a:solidFill>
                            <a:schemeClr val="accent4">
                              <a:lumMod val="50000"/>
                            </a:schemeClr>
                          </a:solidFill>
                          <a:latin typeface="Noto Sans KR Light"/>
                          <a:ea typeface="Noto Sans KR Medium" panose="020B0600000000000000"/>
                        </a:rPr>
                        <a:t>MemberVo</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2" name="표 51"/>
          <p:cNvGraphicFramePr>
            <a:graphicFrameLocks noGrp="1"/>
          </p:cNvGraphicFramePr>
          <p:nvPr>
            <p:extLst>
              <p:ext uri="{D42A27DB-BD31-4B8C-83A1-F6EECF244321}">
                <p14:modId xmlns:p14="http://schemas.microsoft.com/office/powerpoint/2010/main" val="948775607"/>
              </p:ext>
            </p:extLst>
          </p:nvPr>
        </p:nvGraphicFramePr>
        <p:xfrm>
          <a:off x="2561982" y="3467905"/>
          <a:ext cx="2782048" cy="3017520"/>
        </p:xfrm>
        <a:graphic>
          <a:graphicData uri="http://schemas.openxmlformats.org/drawingml/2006/table">
            <a:tbl>
              <a:tblPr firstRow="1" bandRow="1">
                <a:tableStyleId>{912C8C85-51F0-491E-9774-3900AFEF0FD7}</a:tableStyleId>
              </a:tblPr>
              <a:tblGrid>
                <a:gridCol w="2782048">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MemberVo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pw : String</a:t>
                      </a:r>
                    </a:p>
                    <a:p>
                      <a:pPr algn="l" latinLnBrk="1"/>
                      <a:r>
                        <a:rPr lang="en-US" altLang="ko-KR" sz="2000" b="0" dirty="0">
                          <a:solidFill>
                            <a:schemeClr val="accent4">
                              <a:lumMod val="50000"/>
                            </a:schemeClr>
                          </a:solidFill>
                          <a:latin typeface="Noto Sans KR Light"/>
                          <a:ea typeface="Noto Sans KR Medium" panose="020B0600000000000000"/>
                        </a:rPr>
                        <a:t>(-) roll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getRoll</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getPw</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2412313410"/>
              </p:ext>
            </p:extLst>
          </p:nvPr>
        </p:nvGraphicFramePr>
        <p:xfrm>
          <a:off x="4123637" y="8117898"/>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759347259"/>
              </p:ext>
            </p:extLst>
          </p:nvPr>
        </p:nvGraphicFramePr>
        <p:xfrm>
          <a:off x="19797868" y="5519728"/>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StudentVoW</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1528085429"/>
              </p:ext>
            </p:extLst>
          </p:nvPr>
        </p:nvGraphicFramePr>
        <p:xfrm>
          <a:off x="12073553" y="7241848"/>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653512342"/>
              </p:ext>
            </p:extLst>
          </p:nvPr>
        </p:nvGraphicFramePr>
        <p:xfrm>
          <a:off x="13770142" y="6089185"/>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166348783"/>
              </p:ext>
            </p:extLst>
          </p:nvPr>
        </p:nvGraphicFramePr>
        <p:xfrm>
          <a:off x="9715867" y="6089185"/>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7" name="표 66"/>
          <p:cNvGraphicFramePr>
            <a:graphicFrameLocks noGrp="1"/>
          </p:cNvGraphicFramePr>
          <p:nvPr>
            <p:extLst>
              <p:ext uri="{D42A27DB-BD31-4B8C-83A1-F6EECF244321}">
                <p14:modId xmlns:p14="http://schemas.microsoft.com/office/powerpoint/2010/main" val="776382785"/>
              </p:ext>
            </p:extLst>
          </p:nvPr>
        </p:nvGraphicFramePr>
        <p:xfrm>
          <a:off x="13478377" y="8330143"/>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455780641"/>
              </p:ext>
            </p:extLst>
          </p:nvPr>
        </p:nvGraphicFramePr>
        <p:xfrm>
          <a:off x="10448482" y="8330143"/>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108" name="직선 화살표 연결선 107"/>
          <p:cNvCxnSpPr>
            <a:stCxn id="64" idx="3"/>
            <a:endCxn id="63" idx="1"/>
          </p:cNvCxnSpPr>
          <p:nvPr/>
        </p:nvCxnSpPr>
        <p:spPr>
          <a:xfrm>
            <a:off x="13097589" y="7439968"/>
            <a:ext cx="6700279" cy="1981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09" name="직선 화살표 연결선 108"/>
          <p:cNvCxnSpPr/>
          <p:nvPr/>
        </p:nvCxnSpPr>
        <p:spPr>
          <a:xfrm flipV="1">
            <a:off x="13083027" y="6450017"/>
            <a:ext cx="687115" cy="727463"/>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0" name="직선 화살표 연결선 109"/>
          <p:cNvCxnSpPr/>
          <p:nvPr/>
        </p:nvCxnSpPr>
        <p:spPr>
          <a:xfrm>
            <a:off x="13083027" y="7638088"/>
            <a:ext cx="715594" cy="6920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1" name="직선 화살표 연결선 110"/>
          <p:cNvCxnSpPr>
            <a:stCxn id="64" idx="0"/>
            <a:endCxn id="51" idx="2"/>
          </p:cNvCxnSpPr>
          <p:nvPr/>
        </p:nvCxnSpPr>
        <p:spPr>
          <a:xfrm flipH="1" flipV="1">
            <a:off x="12585570" y="3939442"/>
            <a:ext cx="1" cy="330240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2" name="직선 화살표 연결선 111"/>
          <p:cNvCxnSpPr>
            <a:endCxn id="98" idx="0"/>
          </p:cNvCxnSpPr>
          <p:nvPr/>
        </p:nvCxnSpPr>
        <p:spPr>
          <a:xfrm flipH="1">
            <a:off x="10960500" y="7638088"/>
            <a:ext cx="1421495" cy="6920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4" name="직선 화살표 연결선 113"/>
          <p:cNvCxnSpPr/>
          <p:nvPr/>
        </p:nvCxnSpPr>
        <p:spPr>
          <a:xfrm flipH="1" flipV="1">
            <a:off x="11372522" y="6516893"/>
            <a:ext cx="773117" cy="7249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7" name="직선 화살표 연결선 116"/>
          <p:cNvCxnSpPr/>
          <p:nvPr/>
        </p:nvCxnSpPr>
        <p:spPr>
          <a:xfrm flipH="1">
            <a:off x="7112904" y="7539028"/>
            <a:ext cx="4960649" cy="79111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20" name="직선 화살표 연결선 119"/>
          <p:cNvCxnSpPr>
            <a:stCxn id="64" idx="1"/>
          </p:cNvCxnSpPr>
          <p:nvPr/>
        </p:nvCxnSpPr>
        <p:spPr>
          <a:xfrm flipH="1" flipV="1">
            <a:off x="5344030" y="5614639"/>
            <a:ext cx="6729523" cy="182532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997665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69195" y="-60384"/>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Student_Main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578580319"/>
              </p:ext>
            </p:extLst>
          </p:nvPr>
        </p:nvGraphicFramePr>
        <p:xfrm>
          <a:off x="1161550" y="5537426"/>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529264685"/>
              </p:ext>
            </p:extLst>
          </p:nvPr>
        </p:nvGraphicFramePr>
        <p:xfrm>
          <a:off x="20022155" y="4459965"/>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4204258823"/>
              </p:ext>
            </p:extLst>
          </p:nvPr>
        </p:nvGraphicFramePr>
        <p:xfrm>
          <a:off x="11797202" y="4360906"/>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7" name="표 66"/>
          <p:cNvGraphicFramePr>
            <a:graphicFrameLocks noGrp="1"/>
          </p:cNvGraphicFramePr>
          <p:nvPr>
            <p:extLst>
              <p:ext uri="{D42A27DB-BD31-4B8C-83A1-F6EECF244321}">
                <p14:modId xmlns:p14="http://schemas.microsoft.com/office/powerpoint/2010/main" val="1249007420"/>
              </p:ext>
            </p:extLst>
          </p:nvPr>
        </p:nvGraphicFramePr>
        <p:xfrm>
          <a:off x="11257287" y="7084501"/>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89" name="표 88"/>
          <p:cNvGraphicFramePr>
            <a:graphicFrameLocks noGrp="1"/>
          </p:cNvGraphicFramePr>
          <p:nvPr>
            <p:extLst>
              <p:ext uri="{D42A27DB-BD31-4B8C-83A1-F6EECF244321}">
                <p14:modId xmlns:p14="http://schemas.microsoft.com/office/powerpoint/2010/main" val="696245218"/>
              </p:ext>
            </p:extLst>
          </p:nvPr>
        </p:nvGraphicFramePr>
        <p:xfrm>
          <a:off x="14982125" y="8866283"/>
          <a:ext cx="2935551" cy="701040"/>
        </p:xfrm>
        <a:graphic>
          <a:graphicData uri="http://schemas.openxmlformats.org/drawingml/2006/table">
            <a:tbl>
              <a:tblPr firstRow="1" bandRow="1">
                <a:tableStyleId>{912C8C85-51F0-491E-9774-3900AFEF0FD7}</a:tableStyleId>
              </a:tblPr>
              <a:tblGrid>
                <a:gridCol w="293555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Student_Enroll_Register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0" name="표 89"/>
          <p:cNvGraphicFramePr>
            <a:graphicFrameLocks noGrp="1"/>
          </p:cNvGraphicFramePr>
          <p:nvPr>
            <p:extLst>
              <p:ext uri="{D42A27DB-BD31-4B8C-83A1-F6EECF244321}">
                <p14:modId xmlns:p14="http://schemas.microsoft.com/office/powerpoint/2010/main" val="1218221763"/>
              </p:ext>
            </p:extLst>
          </p:nvPr>
        </p:nvGraphicFramePr>
        <p:xfrm>
          <a:off x="8838134" y="9087982"/>
          <a:ext cx="1989521" cy="396240"/>
        </p:xfrm>
        <a:graphic>
          <a:graphicData uri="http://schemas.openxmlformats.org/drawingml/2006/table">
            <a:tbl>
              <a:tblPr firstRow="1" bandRow="1">
                <a:tableStyleId>{912C8C85-51F0-491E-9774-3900AFEF0FD7}</a:tableStyleId>
              </a:tblPr>
              <a:tblGrid>
                <a:gridCol w="198952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3410574836"/>
              </p:ext>
            </p:extLst>
          </p:nvPr>
        </p:nvGraphicFramePr>
        <p:xfrm>
          <a:off x="8647583" y="4459965"/>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288290632"/>
              </p:ext>
            </p:extLst>
          </p:nvPr>
        </p:nvGraphicFramePr>
        <p:xfrm>
          <a:off x="14618875" y="3623661"/>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67" idx="1"/>
            <a:endCxn id="50" idx="3"/>
          </p:cNvCxnSpPr>
          <p:nvPr/>
        </p:nvCxnSpPr>
        <p:spPr>
          <a:xfrm flipH="1">
            <a:off x="5910421" y="7282621"/>
            <a:ext cx="5346866" cy="67796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p:nvPr/>
        </p:nvCxnSpPr>
        <p:spPr>
          <a:xfrm flipH="1" flipV="1">
            <a:off x="9671620" y="4856206"/>
            <a:ext cx="2077557" cy="222829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V="1">
            <a:off x="12749842" y="4019902"/>
            <a:ext cx="3140015" cy="30645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a:stCxn id="67" idx="3"/>
          </p:cNvCxnSpPr>
          <p:nvPr/>
        </p:nvCxnSpPr>
        <p:spPr>
          <a:xfrm flipV="1">
            <a:off x="13126712" y="6797616"/>
            <a:ext cx="6895443" cy="485005"/>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9954884" y="7480741"/>
            <a:ext cx="1794293" cy="160724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3" name="직선 화살표 연결선 42"/>
          <p:cNvCxnSpPr>
            <a:endCxn id="89" idx="0"/>
          </p:cNvCxnSpPr>
          <p:nvPr/>
        </p:nvCxnSpPr>
        <p:spPr>
          <a:xfrm>
            <a:off x="12749842" y="7480741"/>
            <a:ext cx="3700058" cy="138554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6" name="직선 화살표 연결선 45"/>
          <p:cNvCxnSpPr/>
          <p:nvPr/>
        </p:nvCxnSpPr>
        <p:spPr>
          <a:xfrm flipV="1">
            <a:off x="12309220" y="4713930"/>
            <a:ext cx="0" cy="233831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2172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346050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64" name="표 63"/>
          <p:cNvGraphicFramePr>
            <a:graphicFrameLocks noGrp="1"/>
          </p:cNvGraphicFramePr>
          <p:nvPr>
            <p:extLst>
              <p:ext uri="{D42A27DB-BD31-4B8C-83A1-F6EECF244321}">
                <p14:modId xmlns:p14="http://schemas.microsoft.com/office/powerpoint/2010/main" val="1698351863"/>
              </p:ext>
            </p:extLst>
          </p:nvPr>
        </p:nvGraphicFramePr>
        <p:xfrm>
          <a:off x="14442155" y="4173455"/>
          <a:ext cx="1024036" cy="401967"/>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40196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3557215847"/>
              </p:ext>
            </p:extLst>
          </p:nvPr>
        </p:nvGraphicFramePr>
        <p:xfrm>
          <a:off x="11327583" y="6659880"/>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1" name="표 90"/>
          <p:cNvGraphicFramePr>
            <a:graphicFrameLocks noGrp="1"/>
          </p:cNvGraphicFramePr>
          <p:nvPr>
            <p:extLst>
              <p:ext uri="{D42A27DB-BD31-4B8C-83A1-F6EECF244321}">
                <p14:modId xmlns:p14="http://schemas.microsoft.com/office/powerpoint/2010/main" val="2204496052"/>
              </p:ext>
            </p:extLst>
          </p:nvPr>
        </p:nvGraphicFramePr>
        <p:xfrm>
          <a:off x="6381896" y="8347184"/>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2" name="표 91"/>
          <p:cNvGraphicFramePr>
            <a:graphicFrameLocks noGrp="1"/>
          </p:cNvGraphicFramePr>
          <p:nvPr>
            <p:extLst>
              <p:ext uri="{D42A27DB-BD31-4B8C-83A1-F6EECF244321}">
                <p14:modId xmlns:p14="http://schemas.microsoft.com/office/powerpoint/2010/main" val="3147947245"/>
              </p:ext>
            </p:extLst>
          </p:nvPr>
        </p:nvGraphicFramePr>
        <p:xfrm>
          <a:off x="10747286" y="10187940"/>
          <a:ext cx="2889425" cy="7010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3" name="표 92"/>
          <p:cNvGraphicFramePr>
            <a:graphicFrameLocks noGrp="1"/>
          </p:cNvGraphicFramePr>
          <p:nvPr>
            <p:extLst>
              <p:ext uri="{D42A27DB-BD31-4B8C-83A1-F6EECF244321}">
                <p14:modId xmlns:p14="http://schemas.microsoft.com/office/powerpoint/2010/main" val="3912059865"/>
              </p:ext>
            </p:extLst>
          </p:nvPr>
        </p:nvGraphicFramePr>
        <p:xfrm>
          <a:off x="16593192" y="8743424"/>
          <a:ext cx="2889425" cy="3962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4" name="표 93"/>
          <p:cNvGraphicFramePr>
            <a:graphicFrameLocks noGrp="1"/>
          </p:cNvGraphicFramePr>
          <p:nvPr>
            <p:extLst>
              <p:ext uri="{D42A27DB-BD31-4B8C-83A1-F6EECF244321}">
                <p14:modId xmlns:p14="http://schemas.microsoft.com/office/powerpoint/2010/main" val="4255531837"/>
              </p:ext>
            </p:extLst>
          </p:nvPr>
        </p:nvGraphicFramePr>
        <p:xfrm>
          <a:off x="4058511" y="6263640"/>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5" name="표 94"/>
          <p:cNvGraphicFramePr>
            <a:graphicFrameLocks noGrp="1"/>
          </p:cNvGraphicFramePr>
          <p:nvPr>
            <p:extLst>
              <p:ext uri="{D42A27DB-BD31-4B8C-83A1-F6EECF244321}">
                <p14:modId xmlns:p14="http://schemas.microsoft.com/office/powerpoint/2010/main" val="214337525"/>
              </p:ext>
            </p:extLst>
          </p:nvPr>
        </p:nvGraphicFramePr>
        <p:xfrm>
          <a:off x="7279043" y="4374439"/>
          <a:ext cx="2716162" cy="7010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137124663"/>
              </p:ext>
            </p:extLst>
          </p:nvPr>
        </p:nvGraphicFramePr>
        <p:xfrm>
          <a:off x="17368824" y="6065520"/>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p:nvPr/>
        </p:nvCxnSpPr>
        <p:spPr>
          <a:xfrm>
            <a:off x="13056416" y="7056120"/>
            <a:ext cx="3536776" cy="170137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0" name="직선 화살표 연결선 29"/>
          <p:cNvCxnSpPr>
            <a:stCxn id="66" idx="3"/>
            <a:endCxn id="99" idx="1"/>
          </p:cNvCxnSpPr>
          <p:nvPr/>
        </p:nvCxnSpPr>
        <p:spPr>
          <a:xfrm flipV="1">
            <a:off x="13056416" y="6263640"/>
            <a:ext cx="4312408" cy="59436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3" name="직선 화살표 연결선 32"/>
          <p:cNvCxnSpPr/>
          <p:nvPr/>
        </p:nvCxnSpPr>
        <p:spPr>
          <a:xfrm flipV="1">
            <a:off x="13056416" y="4562269"/>
            <a:ext cx="1385739" cy="209761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6" name="직선 화살표 연결선 35"/>
          <p:cNvCxnSpPr>
            <a:stCxn id="66" idx="2"/>
            <a:endCxn id="92" idx="0"/>
          </p:cNvCxnSpPr>
          <p:nvPr/>
        </p:nvCxnSpPr>
        <p:spPr>
          <a:xfrm flipH="1">
            <a:off x="12191998" y="7056120"/>
            <a:ext cx="1" cy="31318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p:nvPr/>
        </p:nvCxnSpPr>
        <p:spPr>
          <a:xfrm flipH="1">
            <a:off x="9098058" y="7056120"/>
            <a:ext cx="2229525" cy="129106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2" name="직선 화살표 연결선 41"/>
          <p:cNvCxnSpPr>
            <a:stCxn id="66" idx="1"/>
            <a:endCxn id="94" idx="3"/>
          </p:cNvCxnSpPr>
          <p:nvPr/>
        </p:nvCxnSpPr>
        <p:spPr>
          <a:xfrm flipH="1" flipV="1">
            <a:off x="6774673" y="6461760"/>
            <a:ext cx="4552910" cy="39624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flipH="1" flipV="1">
            <a:off x="9698720" y="4733338"/>
            <a:ext cx="1840333" cy="192654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72604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1700720"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Professor_Main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4011825040"/>
              </p:ext>
            </p:extLst>
          </p:nvPr>
        </p:nvGraphicFramePr>
        <p:xfrm>
          <a:off x="17629411" y="4632960"/>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2501579658"/>
              </p:ext>
            </p:extLst>
          </p:nvPr>
        </p:nvGraphicFramePr>
        <p:xfrm>
          <a:off x="2559048" y="5044440"/>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1683952636"/>
              </p:ext>
            </p:extLst>
          </p:nvPr>
        </p:nvGraphicFramePr>
        <p:xfrm>
          <a:off x="14903087" y="3754561"/>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869246350"/>
              </p:ext>
            </p:extLst>
          </p:nvPr>
        </p:nvGraphicFramePr>
        <p:xfrm>
          <a:off x="11067506" y="6659880"/>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6" name="표 95"/>
          <p:cNvGraphicFramePr>
            <a:graphicFrameLocks noGrp="1"/>
          </p:cNvGraphicFramePr>
          <p:nvPr>
            <p:extLst>
              <p:ext uri="{D42A27DB-BD31-4B8C-83A1-F6EECF244321}">
                <p14:modId xmlns:p14="http://schemas.microsoft.com/office/powerpoint/2010/main" val="105390315"/>
              </p:ext>
            </p:extLst>
          </p:nvPr>
        </p:nvGraphicFramePr>
        <p:xfrm>
          <a:off x="7235347" y="3952681"/>
          <a:ext cx="2855038" cy="701040"/>
        </p:xfrm>
        <a:graphic>
          <a:graphicData uri="http://schemas.openxmlformats.org/drawingml/2006/table">
            <a:tbl>
              <a:tblPr firstRow="1" bandRow="1">
                <a:tableStyleId>{912C8C85-51F0-491E-9774-3900AFEF0FD7}</a:tableStyleId>
              </a:tblPr>
              <a:tblGrid>
                <a:gridCol w="285503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7" name="표 96"/>
          <p:cNvGraphicFramePr>
            <a:graphicFrameLocks noGrp="1"/>
          </p:cNvGraphicFramePr>
          <p:nvPr>
            <p:extLst>
              <p:ext uri="{D42A27DB-BD31-4B8C-83A1-F6EECF244321}">
                <p14:modId xmlns:p14="http://schemas.microsoft.com/office/powerpoint/2010/main" val="2098691949"/>
              </p:ext>
            </p:extLst>
          </p:nvPr>
        </p:nvGraphicFramePr>
        <p:xfrm>
          <a:off x="13892696" y="9871594"/>
          <a:ext cx="3044818" cy="701040"/>
        </p:xfrm>
        <a:graphic>
          <a:graphicData uri="http://schemas.openxmlformats.org/drawingml/2006/table">
            <a:tbl>
              <a:tblPr firstRow="1" bandRow="1">
                <a:tableStyleId>{912C8C85-51F0-491E-9774-3900AFEF0FD7}</a:tableStyleId>
              </a:tblPr>
              <a:tblGrid>
                <a:gridCol w="304481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164988032"/>
              </p:ext>
            </p:extLst>
          </p:nvPr>
        </p:nvGraphicFramePr>
        <p:xfrm>
          <a:off x="7515551" y="9731173"/>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8663">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endCxn id="99" idx="0"/>
          </p:cNvCxnSpPr>
          <p:nvPr/>
        </p:nvCxnSpPr>
        <p:spPr>
          <a:xfrm flipH="1">
            <a:off x="8662866" y="7056120"/>
            <a:ext cx="3034180" cy="2675053"/>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endCxn id="97" idx="0"/>
          </p:cNvCxnSpPr>
          <p:nvPr/>
        </p:nvCxnSpPr>
        <p:spPr>
          <a:xfrm>
            <a:off x="12674167" y="7056120"/>
            <a:ext cx="2740938" cy="281547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V="1">
            <a:off x="12769100" y="4150802"/>
            <a:ext cx="2282824" cy="250907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p:nvPr/>
        </p:nvCxnSpPr>
        <p:spPr>
          <a:xfrm flipH="1" flipV="1">
            <a:off x="9247517" y="4653721"/>
            <a:ext cx="2449530" cy="200615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0" name="직선 화살표 연결선 39"/>
          <p:cNvCxnSpPr>
            <a:stCxn id="65" idx="3"/>
            <a:endCxn id="50" idx="1"/>
          </p:cNvCxnSpPr>
          <p:nvPr/>
        </p:nvCxnSpPr>
        <p:spPr>
          <a:xfrm>
            <a:off x="13316493" y="6858000"/>
            <a:ext cx="4312918" cy="1981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a:stCxn id="65" idx="1"/>
            <a:endCxn id="54" idx="3"/>
          </p:cNvCxnSpPr>
          <p:nvPr/>
        </p:nvCxnSpPr>
        <p:spPr>
          <a:xfrm flipH="1">
            <a:off x="5533753" y="6858000"/>
            <a:ext cx="5533753" cy="0"/>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2643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4589773"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(Student)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3412865633"/>
              </p:ext>
            </p:extLst>
          </p:nvPr>
        </p:nvGraphicFramePr>
        <p:xfrm>
          <a:off x="5013662" y="3493684"/>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2319383281"/>
              </p:ext>
            </p:extLst>
          </p:nvPr>
        </p:nvGraphicFramePr>
        <p:xfrm>
          <a:off x="16107657" y="4814172"/>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244392231"/>
              </p:ext>
            </p:extLst>
          </p:nvPr>
        </p:nvGraphicFramePr>
        <p:xfrm>
          <a:off x="10822296" y="8340004"/>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42" idx="1"/>
          </p:cNvCxnSpPr>
          <p:nvPr/>
        </p:nvCxnSpPr>
        <p:spPr>
          <a:xfrm flipH="1" flipV="1">
            <a:off x="9765103" y="5867314"/>
            <a:ext cx="1430116" cy="1524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stCxn id="42" idx="2"/>
            <a:endCxn id="45" idx="0"/>
          </p:cNvCxnSpPr>
          <p:nvPr/>
        </p:nvCxnSpPr>
        <p:spPr>
          <a:xfrm>
            <a:off x="12662994" y="6370234"/>
            <a:ext cx="2460180" cy="45563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a:stCxn id="42" idx="3"/>
            <a:endCxn id="63" idx="1"/>
          </p:cNvCxnSpPr>
          <p:nvPr/>
        </p:nvCxnSpPr>
        <p:spPr>
          <a:xfrm>
            <a:off x="14130770" y="6019714"/>
            <a:ext cx="1976887" cy="912818"/>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42" name="표 41"/>
          <p:cNvGraphicFramePr>
            <a:graphicFrameLocks noGrp="1"/>
          </p:cNvGraphicFramePr>
          <p:nvPr>
            <p:extLst>
              <p:ext uri="{D42A27DB-BD31-4B8C-83A1-F6EECF244321}">
                <p14:modId xmlns:p14="http://schemas.microsoft.com/office/powerpoint/2010/main" val="1728164577"/>
              </p:ext>
            </p:extLst>
          </p:nvPr>
        </p:nvGraphicFramePr>
        <p:xfrm>
          <a:off x="11195219" y="5669194"/>
          <a:ext cx="2935551" cy="701040"/>
        </p:xfrm>
        <a:graphic>
          <a:graphicData uri="http://schemas.openxmlformats.org/drawingml/2006/table">
            <a:tbl>
              <a:tblPr firstRow="1" bandRow="1">
                <a:tableStyleId>{912C8C85-51F0-491E-9774-3900AFEF0FD7}</a:tableStyleId>
              </a:tblPr>
              <a:tblGrid>
                <a:gridCol w="293555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Student_Enroll_Register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1632667139"/>
              </p:ext>
            </p:extLst>
          </p:nvPr>
        </p:nvGraphicFramePr>
        <p:xfrm>
          <a:off x="14188462" y="10926534"/>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56" name="직선 화살표 연결선 55"/>
          <p:cNvCxnSpPr>
            <a:endCxn id="98" idx="0"/>
          </p:cNvCxnSpPr>
          <p:nvPr/>
        </p:nvCxnSpPr>
        <p:spPr>
          <a:xfrm flipH="1">
            <a:off x="11334314" y="6065434"/>
            <a:ext cx="819569" cy="227457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graphicFrame>
        <p:nvGraphicFramePr>
          <p:cNvPr id="57" name="표 56"/>
          <p:cNvGraphicFramePr>
            <a:graphicFrameLocks noGrp="1"/>
          </p:cNvGraphicFramePr>
          <p:nvPr>
            <p:extLst>
              <p:ext uri="{D42A27DB-BD31-4B8C-83A1-F6EECF244321}">
                <p14:modId xmlns:p14="http://schemas.microsoft.com/office/powerpoint/2010/main" val="3226352263"/>
              </p:ext>
            </p:extLst>
          </p:nvPr>
        </p:nvGraphicFramePr>
        <p:xfrm>
          <a:off x="8228482" y="10506054"/>
          <a:ext cx="1989521" cy="396240"/>
        </p:xfrm>
        <a:graphic>
          <a:graphicData uri="http://schemas.openxmlformats.org/drawingml/2006/table">
            <a:tbl>
              <a:tblPr firstRow="1" bandRow="1">
                <a:tableStyleId>{912C8C85-51F0-491E-9774-3900AFEF0FD7}</a:tableStyleId>
              </a:tblPr>
              <a:tblGrid>
                <a:gridCol w="198952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59" name="직선 화살표 연결선 58"/>
          <p:cNvCxnSpPr>
            <a:stCxn id="57" idx="0"/>
            <a:endCxn id="98" idx="2"/>
          </p:cNvCxnSpPr>
          <p:nvPr/>
        </p:nvCxnSpPr>
        <p:spPr>
          <a:xfrm flipV="1">
            <a:off x="9223242" y="8736244"/>
            <a:ext cx="2111072" cy="176981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68" name="직선 화살표 연결선 67"/>
          <p:cNvCxnSpPr>
            <a:endCxn id="45" idx="1"/>
          </p:cNvCxnSpPr>
          <p:nvPr/>
        </p:nvCxnSpPr>
        <p:spPr>
          <a:xfrm>
            <a:off x="10205572" y="10727356"/>
            <a:ext cx="3982890" cy="39729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69" name="직선 화살표 연결선 68"/>
          <p:cNvCxnSpPr>
            <a:endCxn id="50" idx="2"/>
          </p:cNvCxnSpPr>
          <p:nvPr/>
        </p:nvCxnSpPr>
        <p:spPr>
          <a:xfrm flipH="1" flipV="1">
            <a:off x="7388097" y="8340004"/>
            <a:ext cx="1054491" cy="212124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71" name="직선 화살표 연결선 70"/>
          <p:cNvCxnSpPr/>
          <p:nvPr/>
        </p:nvCxnSpPr>
        <p:spPr>
          <a:xfrm flipV="1">
            <a:off x="10089862" y="7997750"/>
            <a:ext cx="5988015" cy="2463503"/>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16119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(Professor)</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3689786446"/>
              </p:ext>
            </p:extLst>
          </p:nvPr>
        </p:nvGraphicFramePr>
        <p:xfrm>
          <a:off x="2213928" y="3742929"/>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1251623712"/>
              </p:ext>
            </p:extLst>
          </p:nvPr>
        </p:nvGraphicFramePr>
        <p:xfrm>
          <a:off x="19314358" y="4189938"/>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1823285703"/>
              </p:ext>
            </p:extLst>
          </p:nvPr>
        </p:nvGraphicFramePr>
        <p:xfrm>
          <a:off x="9376728" y="10822313"/>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6" name="표 95"/>
          <p:cNvGraphicFramePr>
            <a:graphicFrameLocks noGrp="1"/>
          </p:cNvGraphicFramePr>
          <p:nvPr>
            <p:extLst>
              <p:ext uri="{D42A27DB-BD31-4B8C-83A1-F6EECF244321}">
                <p14:modId xmlns:p14="http://schemas.microsoft.com/office/powerpoint/2010/main" val="2667347780"/>
              </p:ext>
            </p:extLst>
          </p:nvPr>
        </p:nvGraphicFramePr>
        <p:xfrm>
          <a:off x="9835281" y="6754284"/>
          <a:ext cx="2855038" cy="701040"/>
        </p:xfrm>
        <a:graphic>
          <a:graphicData uri="http://schemas.openxmlformats.org/drawingml/2006/table">
            <a:tbl>
              <a:tblPr firstRow="1" bandRow="1">
                <a:tableStyleId>{912C8C85-51F0-491E-9774-3900AFEF0FD7}</a:tableStyleId>
              </a:tblPr>
              <a:tblGrid>
                <a:gridCol w="285503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7" name="표 96"/>
          <p:cNvGraphicFramePr>
            <a:graphicFrameLocks noGrp="1"/>
          </p:cNvGraphicFramePr>
          <p:nvPr>
            <p:extLst>
              <p:ext uri="{D42A27DB-BD31-4B8C-83A1-F6EECF244321}">
                <p14:modId xmlns:p14="http://schemas.microsoft.com/office/powerpoint/2010/main" val="3786326946"/>
              </p:ext>
            </p:extLst>
          </p:nvPr>
        </p:nvGraphicFramePr>
        <p:xfrm>
          <a:off x="14685828" y="8511129"/>
          <a:ext cx="3044818" cy="701040"/>
        </p:xfrm>
        <a:graphic>
          <a:graphicData uri="http://schemas.openxmlformats.org/drawingml/2006/table">
            <a:tbl>
              <a:tblPr firstRow="1" bandRow="1">
                <a:tableStyleId>{912C8C85-51F0-491E-9774-3900AFEF0FD7}</a:tableStyleId>
              </a:tblPr>
              <a:tblGrid>
                <a:gridCol w="304481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539737291"/>
              </p:ext>
            </p:extLst>
          </p:nvPr>
        </p:nvGraphicFramePr>
        <p:xfrm>
          <a:off x="12749657" y="3346689"/>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7" idx="0"/>
          </p:cNvCxnSpPr>
          <p:nvPr/>
        </p:nvCxnSpPr>
        <p:spPr>
          <a:xfrm flipV="1">
            <a:off x="16208237" y="6573329"/>
            <a:ext cx="3106121" cy="1937800"/>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직선 화살표 연결선 31"/>
          <p:cNvCxnSpPr>
            <a:stCxn id="96" idx="3"/>
            <a:endCxn id="54" idx="1"/>
          </p:cNvCxnSpPr>
          <p:nvPr/>
        </p:nvCxnSpPr>
        <p:spPr>
          <a:xfrm flipV="1">
            <a:off x="12690319" y="6003498"/>
            <a:ext cx="6624039" cy="1101306"/>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직선 화살표 연결선 34"/>
          <p:cNvCxnSpPr>
            <a:stCxn id="97" idx="2"/>
          </p:cNvCxnSpPr>
          <p:nvPr/>
        </p:nvCxnSpPr>
        <p:spPr>
          <a:xfrm flipH="1">
            <a:off x="11262801" y="9212169"/>
            <a:ext cx="4945436" cy="161014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0" name="직선 화살표 연결선 39"/>
          <p:cNvCxnSpPr>
            <a:stCxn id="96" idx="2"/>
          </p:cNvCxnSpPr>
          <p:nvPr/>
        </p:nvCxnSpPr>
        <p:spPr>
          <a:xfrm flipH="1">
            <a:off x="10334446" y="7455324"/>
            <a:ext cx="928354" cy="336698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flipH="1" flipV="1">
            <a:off x="7022632" y="6477951"/>
            <a:ext cx="2795205" cy="38005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7" name="직선 화살표 연결선 46"/>
          <p:cNvCxnSpPr>
            <a:stCxn id="97" idx="1"/>
          </p:cNvCxnSpPr>
          <p:nvPr/>
        </p:nvCxnSpPr>
        <p:spPr>
          <a:xfrm flipH="1" flipV="1">
            <a:off x="6962800" y="6754285"/>
            <a:ext cx="7723028" cy="210736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a:endCxn id="98" idx="2"/>
          </p:cNvCxnSpPr>
          <p:nvPr/>
        </p:nvCxnSpPr>
        <p:spPr>
          <a:xfrm flipH="1" flipV="1">
            <a:off x="13261675" y="3742929"/>
            <a:ext cx="2158285" cy="47682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7" name="직선 화살표 연결선 56"/>
          <p:cNvCxnSpPr/>
          <p:nvPr/>
        </p:nvCxnSpPr>
        <p:spPr>
          <a:xfrm flipV="1">
            <a:off x="11042697" y="3860598"/>
            <a:ext cx="1706960" cy="289368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822838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Staff_Enroll</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056027488"/>
              </p:ext>
            </p:extLst>
          </p:nvPr>
        </p:nvGraphicFramePr>
        <p:xfrm>
          <a:off x="3204684" y="5600268"/>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1686028691"/>
              </p:ext>
            </p:extLst>
          </p:nvPr>
        </p:nvGraphicFramePr>
        <p:xfrm>
          <a:off x="19406924" y="7695049"/>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4" name="표 93"/>
          <p:cNvGraphicFramePr>
            <a:graphicFrameLocks noGrp="1"/>
          </p:cNvGraphicFramePr>
          <p:nvPr>
            <p:extLst>
              <p:ext uri="{D42A27DB-BD31-4B8C-83A1-F6EECF244321}">
                <p14:modId xmlns:p14="http://schemas.microsoft.com/office/powerpoint/2010/main" val="2374008085"/>
              </p:ext>
            </p:extLst>
          </p:nvPr>
        </p:nvGraphicFramePr>
        <p:xfrm>
          <a:off x="12957176" y="6003544"/>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5" name="표 94"/>
          <p:cNvGraphicFramePr>
            <a:graphicFrameLocks noGrp="1"/>
          </p:cNvGraphicFramePr>
          <p:nvPr>
            <p:extLst>
              <p:ext uri="{D42A27DB-BD31-4B8C-83A1-F6EECF244321}">
                <p14:modId xmlns:p14="http://schemas.microsoft.com/office/powerpoint/2010/main" val="981303782"/>
              </p:ext>
            </p:extLst>
          </p:nvPr>
        </p:nvGraphicFramePr>
        <p:xfrm>
          <a:off x="10964077" y="9112684"/>
          <a:ext cx="2716162" cy="7010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664631827"/>
              </p:ext>
            </p:extLst>
          </p:nvPr>
        </p:nvGraphicFramePr>
        <p:xfrm>
          <a:off x="11679982" y="3946189"/>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0">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5" idx="1"/>
          </p:cNvCxnSpPr>
          <p:nvPr/>
        </p:nvCxnSpPr>
        <p:spPr>
          <a:xfrm flipH="1" flipV="1">
            <a:off x="7953555" y="8626416"/>
            <a:ext cx="3010522" cy="83678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stCxn id="94" idx="1"/>
          </p:cNvCxnSpPr>
          <p:nvPr/>
        </p:nvCxnSpPr>
        <p:spPr>
          <a:xfrm flipH="1">
            <a:off x="7953555" y="6201664"/>
            <a:ext cx="5003621" cy="173463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a:stCxn id="94" idx="0"/>
            <a:endCxn id="98" idx="3"/>
          </p:cNvCxnSpPr>
          <p:nvPr/>
        </p:nvCxnSpPr>
        <p:spPr>
          <a:xfrm flipH="1" flipV="1">
            <a:off x="12704018" y="4144309"/>
            <a:ext cx="1611239" cy="185923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p:nvPr/>
        </p:nvCxnSpPr>
        <p:spPr>
          <a:xfrm>
            <a:off x="15406778" y="6445464"/>
            <a:ext cx="4000146" cy="137984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1" name="직선 화살표 연결선 40"/>
          <p:cNvCxnSpPr>
            <a:endCxn id="98" idx="2"/>
          </p:cNvCxnSpPr>
          <p:nvPr/>
        </p:nvCxnSpPr>
        <p:spPr>
          <a:xfrm flipH="1" flipV="1">
            <a:off x="12192000" y="4342429"/>
            <a:ext cx="281796" cy="47702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4" name="직선 화살표 연결선 43"/>
          <p:cNvCxnSpPr>
            <a:stCxn id="95" idx="3"/>
          </p:cNvCxnSpPr>
          <p:nvPr/>
        </p:nvCxnSpPr>
        <p:spPr>
          <a:xfrm flipV="1">
            <a:off x="13680239" y="8023428"/>
            <a:ext cx="5726685" cy="143977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904943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3" name="Business Model"/>
          <p:cNvSpPr txBox="1">
            <a:spLocks noGrp="1"/>
          </p:cNvSpPr>
          <p:nvPr>
            <p:ph type="title"/>
          </p:nvPr>
        </p:nvSpPr>
        <p:spPr>
          <a:xfrm>
            <a:off x="608713" y="873766"/>
            <a:ext cx="10650958" cy="1902088"/>
          </a:xfrm>
          <a:prstGeom prst="rect">
            <a:avLst/>
          </a:prstGeom>
        </p:spPr>
        <p:txBody>
          <a:bodyPr>
            <a:normAutofit/>
          </a:bodyPr>
          <a:lstStyle/>
          <a:p>
            <a:r>
              <a:rPr lang="en-US" sz="8000" b="1" dirty="0">
                <a:solidFill>
                  <a:schemeClr val="tx2">
                    <a:lumMod val="75000"/>
                  </a:schemeClr>
                </a:solidFill>
                <a:latin typeface="Noto Sans KR Light" panose="020B0300000000000000" pitchFamily="34" charset="-127"/>
                <a:ea typeface="Noto Sans KR Light" panose="020B0300000000000000" pitchFamily="34" charset="-127"/>
              </a:rPr>
              <a:t>U</a:t>
            </a:r>
            <a:r>
              <a:rPr lang="en-US" sz="8000" dirty="0">
                <a:latin typeface="Noto Sans KR Light" panose="020B0300000000000000" pitchFamily="34" charset="-127"/>
                <a:ea typeface="Noto Sans KR Light" panose="020B0300000000000000" pitchFamily="34" charset="-127"/>
              </a:rPr>
              <a:t>ser </a:t>
            </a:r>
            <a:r>
              <a:rPr lang="en-US" sz="8000" b="1" dirty="0">
                <a:solidFill>
                  <a:schemeClr val="tx2">
                    <a:lumMod val="75000"/>
                  </a:schemeClr>
                </a:solidFill>
                <a:latin typeface="Noto Sans KR Light" panose="020B0300000000000000" pitchFamily="34" charset="-127"/>
                <a:ea typeface="Noto Sans KR Light" panose="020B0300000000000000" pitchFamily="34" charset="-127"/>
              </a:rPr>
              <a:t>I</a:t>
            </a:r>
            <a:r>
              <a:rPr lang="en-US" sz="8000" dirty="0">
                <a:latin typeface="Noto Sans KR Light" panose="020B0300000000000000" pitchFamily="34" charset="-127"/>
                <a:ea typeface="Noto Sans KR Light" panose="020B0300000000000000" pitchFamily="34" charset="-127"/>
              </a:rPr>
              <a:t>nterface </a:t>
            </a:r>
            <a:r>
              <a:rPr lang="en-US" sz="8000" b="1" dirty="0">
                <a:solidFill>
                  <a:schemeClr val="tx2">
                    <a:lumMod val="75000"/>
                  </a:schemeClr>
                </a:solidFill>
                <a:latin typeface="Noto Sans KR Light" panose="020B0300000000000000" pitchFamily="34" charset="-127"/>
                <a:ea typeface="Noto Sans KR Light" panose="020B0300000000000000" pitchFamily="34" charset="-127"/>
              </a:rPr>
              <a:t>Design</a:t>
            </a:r>
            <a:endParaRPr sz="8000" b="1" dirty="0">
              <a:solidFill>
                <a:schemeClr val="tx2">
                  <a:lumMod val="75000"/>
                </a:schemeClr>
              </a:solidFill>
              <a:latin typeface="Noto Sans KR Light" panose="020B0300000000000000" pitchFamily="34" charset="-127"/>
              <a:ea typeface="Noto Sans KR Light" panose="020B0300000000000000" pitchFamily="34" charset="-127"/>
            </a:endParaRPr>
          </a:p>
        </p:txBody>
      </p:sp>
      <p:sp>
        <p:nvSpPr>
          <p:cNvPr id="74" name="A few words about slide"/>
          <p:cNvSpPr txBox="1"/>
          <p:nvPr/>
        </p:nvSpPr>
        <p:spPr>
          <a:xfrm>
            <a:off x="644466" y="9468852"/>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677459" y="9926431"/>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Login.java</a:t>
            </a:r>
            <a:endParaRPr sz="2400" dirty="0">
              <a:latin typeface="Noto Sans KR Light" panose="020B0300000000000000" pitchFamily="34" charset="-127"/>
              <a:ea typeface="Noto Sans KR Light" panose="020B0300000000000000" pitchFamily="34" charset="-127"/>
            </a:endParaRPr>
          </a:p>
        </p:txBody>
      </p:sp>
      <p:pic>
        <p:nvPicPr>
          <p:cNvPr id="3" name="그림 2"/>
          <p:cNvPicPr>
            <a:picLocks noChangeAspect="1"/>
          </p:cNvPicPr>
          <p:nvPr/>
        </p:nvPicPr>
        <p:blipFill>
          <a:blip r:embed="rId2"/>
          <a:stretch>
            <a:fillRect/>
          </a:stretch>
        </p:blipFill>
        <p:spPr>
          <a:xfrm>
            <a:off x="608713" y="3527579"/>
            <a:ext cx="9484547" cy="5822294"/>
          </a:xfrm>
          <a:prstGeom prst="rect">
            <a:avLst/>
          </a:prstGeom>
        </p:spPr>
      </p:pic>
      <p:sp>
        <p:nvSpPr>
          <p:cNvPr id="11" name="TextBox 10"/>
          <p:cNvSpPr txBox="1"/>
          <p:nvPr/>
        </p:nvSpPr>
        <p:spPr>
          <a:xfrm>
            <a:off x="713317" y="10926864"/>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로그인시 직업별로 부여된 고유번호를 </a:t>
            </a:r>
            <a:r>
              <a:rPr lang="en-US" altLang="ko-KR" sz="2400" dirty="0">
                <a:latin typeface="Noto Sans KR Medium" panose="020B0600000000000000" pitchFamily="34" charset="-127"/>
                <a:ea typeface="Noto Sans KR Medium" panose="020B0600000000000000" pitchFamily="34" charset="-127"/>
              </a:rPr>
              <a:t>DB</a:t>
            </a:r>
            <a:r>
              <a:rPr lang="ko-KR" altLang="en-US" sz="2400" dirty="0">
                <a:latin typeface="Noto Sans KR Medium" panose="020B0600000000000000" pitchFamily="34" charset="-127"/>
                <a:ea typeface="Noto Sans KR Medium" panose="020B0600000000000000" pitchFamily="34" charset="-127"/>
              </a:rPr>
              <a:t>에서 조회해 직업에 맞는 페이지로 연동됨</a:t>
            </a:r>
            <a:r>
              <a:rPr lang="en-US" altLang="ko-KR" sz="2400" dirty="0">
                <a:latin typeface="Noto Sans KR Medium" panose="020B0600000000000000" pitchFamily="34" charset="-127"/>
                <a:ea typeface="Noto Sans KR Medium" panose="020B0600000000000000" pitchFamily="34" charset="-127"/>
              </a:rPr>
              <a:t>.</a:t>
            </a:r>
            <a:endPar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12" name="그림 11"/>
          <p:cNvPicPr>
            <a:picLocks noChangeAspect="1"/>
          </p:cNvPicPr>
          <p:nvPr/>
        </p:nvPicPr>
        <p:blipFill>
          <a:blip r:embed="rId3"/>
          <a:stretch>
            <a:fillRect/>
          </a:stretch>
        </p:blipFill>
        <p:spPr>
          <a:xfrm>
            <a:off x="11755247" y="534933"/>
            <a:ext cx="6725950" cy="4128870"/>
          </a:xfrm>
          <a:prstGeom prst="rect">
            <a:avLst/>
          </a:prstGeom>
        </p:spPr>
      </p:pic>
      <p:pic>
        <p:nvPicPr>
          <p:cNvPr id="13" name="그림 12"/>
          <p:cNvPicPr>
            <a:picLocks noChangeAspect="1"/>
          </p:cNvPicPr>
          <p:nvPr/>
        </p:nvPicPr>
        <p:blipFill>
          <a:blip r:embed="rId4"/>
          <a:stretch>
            <a:fillRect/>
          </a:stretch>
        </p:blipFill>
        <p:spPr>
          <a:xfrm>
            <a:off x="11752988" y="4950674"/>
            <a:ext cx="6728209" cy="4130257"/>
          </a:xfrm>
          <a:prstGeom prst="rect">
            <a:avLst/>
          </a:prstGeom>
        </p:spPr>
      </p:pic>
      <p:pic>
        <p:nvPicPr>
          <p:cNvPr id="14" name="그림 13"/>
          <p:cNvPicPr>
            <a:picLocks noChangeAspect="1"/>
          </p:cNvPicPr>
          <p:nvPr/>
        </p:nvPicPr>
        <p:blipFill>
          <a:blip r:embed="rId5"/>
          <a:stretch>
            <a:fillRect/>
          </a:stretch>
        </p:blipFill>
        <p:spPr>
          <a:xfrm>
            <a:off x="11752988" y="9367802"/>
            <a:ext cx="6728209" cy="4130257"/>
          </a:xfrm>
          <a:prstGeom prst="rect">
            <a:avLst/>
          </a:prstGeom>
        </p:spPr>
      </p:pic>
      <p:sp>
        <p:nvSpPr>
          <p:cNvPr id="38" name="A few words about slide"/>
          <p:cNvSpPr txBox="1"/>
          <p:nvPr/>
        </p:nvSpPr>
        <p:spPr>
          <a:xfrm>
            <a:off x="18701117" y="1062809"/>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Student Main Page</a:t>
            </a:r>
            <a:endParaRPr sz="4000" dirty="0">
              <a:latin typeface="Noto Sans KR Medium" panose="020B0600000000000000" pitchFamily="34" charset="-127"/>
              <a:ea typeface="Noto Sans KR Medium" panose="020B0600000000000000" pitchFamily="34" charset="-127"/>
            </a:endParaRPr>
          </a:p>
        </p:txBody>
      </p:sp>
      <p:sp>
        <p:nvSpPr>
          <p:cNvPr id="39"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35609" y="1538317"/>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Student_Main.java</a:t>
            </a:r>
          </a:p>
        </p:txBody>
      </p:sp>
      <p:sp>
        <p:nvSpPr>
          <p:cNvPr id="40" name="A few words about slide"/>
          <p:cNvSpPr txBox="1"/>
          <p:nvPr/>
        </p:nvSpPr>
        <p:spPr>
          <a:xfrm>
            <a:off x="18701117" y="5415626"/>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Professor Main Page</a:t>
            </a:r>
            <a:endParaRPr sz="4000" dirty="0">
              <a:latin typeface="Noto Sans KR Medium" panose="020B0600000000000000" pitchFamily="34" charset="-127"/>
              <a:ea typeface="Noto Sans KR Medium" panose="020B0600000000000000" pitchFamily="34" charset="-127"/>
            </a:endParaRPr>
          </a:p>
        </p:txBody>
      </p:sp>
      <p:sp>
        <p:nvSpPr>
          <p:cNvPr id="41"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35609" y="5891134"/>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Professor_Main.java</a:t>
            </a:r>
          </a:p>
        </p:txBody>
      </p:sp>
      <p:sp>
        <p:nvSpPr>
          <p:cNvPr id="42" name="A few words about slide"/>
          <p:cNvSpPr txBox="1"/>
          <p:nvPr/>
        </p:nvSpPr>
        <p:spPr>
          <a:xfrm>
            <a:off x="18735609" y="9926431"/>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Staff Main Page</a:t>
            </a:r>
            <a:endParaRPr sz="4000" dirty="0">
              <a:latin typeface="Noto Sans KR Medium" panose="020B0600000000000000" pitchFamily="34" charset="-127"/>
              <a:ea typeface="Noto Sans KR Medium" panose="020B0600000000000000" pitchFamily="34" charset="-127"/>
            </a:endParaRPr>
          </a:p>
        </p:txBody>
      </p:sp>
      <p:sp>
        <p:nvSpPr>
          <p:cNvPr id="43"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70101" y="1040193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Staff_Main.java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Staff_inquiry</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533664193"/>
              </p:ext>
            </p:extLst>
          </p:nvPr>
        </p:nvGraphicFramePr>
        <p:xfrm>
          <a:off x="2952559" y="5319344"/>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322997099"/>
              </p:ext>
            </p:extLst>
          </p:nvPr>
        </p:nvGraphicFramePr>
        <p:xfrm>
          <a:off x="18827117" y="6879503"/>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1" name="표 90"/>
          <p:cNvGraphicFramePr>
            <a:graphicFrameLocks noGrp="1"/>
          </p:cNvGraphicFramePr>
          <p:nvPr>
            <p:extLst>
              <p:ext uri="{D42A27DB-BD31-4B8C-83A1-F6EECF244321}">
                <p14:modId xmlns:p14="http://schemas.microsoft.com/office/powerpoint/2010/main" val="1782006531"/>
              </p:ext>
            </p:extLst>
          </p:nvPr>
        </p:nvGraphicFramePr>
        <p:xfrm>
          <a:off x="13634016" y="4064452"/>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2" name="표 91"/>
          <p:cNvGraphicFramePr>
            <a:graphicFrameLocks noGrp="1"/>
          </p:cNvGraphicFramePr>
          <p:nvPr>
            <p:extLst>
              <p:ext uri="{D42A27DB-BD31-4B8C-83A1-F6EECF244321}">
                <p14:modId xmlns:p14="http://schemas.microsoft.com/office/powerpoint/2010/main" val="385785145"/>
              </p:ext>
            </p:extLst>
          </p:nvPr>
        </p:nvGraphicFramePr>
        <p:xfrm>
          <a:off x="14520209" y="8696522"/>
          <a:ext cx="2889425" cy="7010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3" name="표 92"/>
          <p:cNvGraphicFramePr>
            <a:graphicFrameLocks noGrp="1"/>
          </p:cNvGraphicFramePr>
          <p:nvPr>
            <p:extLst>
              <p:ext uri="{D42A27DB-BD31-4B8C-83A1-F6EECF244321}">
                <p14:modId xmlns:p14="http://schemas.microsoft.com/office/powerpoint/2010/main" val="572776288"/>
              </p:ext>
            </p:extLst>
          </p:nvPr>
        </p:nvGraphicFramePr>
        <p:xfrm>
          <a:off x="9928204" y="6427416"/>
          <a:ext cx="2889425" cy="3962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3401707520"/>
              </p:ext>
            </p:extLst>
          </p:nvPr>
        </p:nvGraphicFramePr>
        <p:xfrm>
          <a:off x="10807767" y="9339003"/>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3" idx="1"/>
          </p:cNvCxnSpPr>
          <p:nvPr/>
        </p:nvCxnSpPr>
        <p:spPr>
          <a:xfrm flipH="1">
            <a:off x="7701430" y="6625536"/>
            <a:ext cx="2226774" cy="59525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p:nvPr/>
        </p:nvCxnSpPr>
        <p:spPr>
          <a:xfrm flipH="1" flipV="1">
            <a:off x="7701431" y="8696522"/>
            <a:ext cx="6818778" cy="4829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H="1">
            <a:off x="7701431" y="4554550"/>
            <a:ext cx="6497648" cy="189853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a:stCxn id="93" idx="2"/>
            <a:endCxn id="98" idx="0"/>
          </p:cNvCxnSpPr>
          <p:nvPr/>
        </p:nvCxnSpPr>
        <p:spPr>
          <a:xfrm flipH="1">
            <a:off x="11319785" y="6823656"/>
            <a:ext cx="53131" cy="251534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2" name="직선 화살표 연결선 41"/>
          <p:cNvCxnSpPr>
            <a:stCxn id="93" idx="3"/>
          </p:cNvCxnSpPr>
          <p:nvPr/>
        </p:nvCxnSpPr>
        <p:spPr>
          <a:xfrm>
            <a:off x="12817629" y="6625536"/>
            <a:ext cx="6009488" cy="45208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a:off x="15602951" y="4477675"/>
            <a:ext cx="4479343" cy="234598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p:nvPr/>
        </p:nvCxnSpPr>
        <p:spPr>
          <a:xfrm flipH="1">
            <a:off x="11831803" y="4554550"/>
            <a:ext cx="3048792" cy="471065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7" name="직선 화살표 연결선 56"/>
          <p:cNvCxnSpPr/>
          <p:nvPr/>
        </p:nvCxnSpPr>
        <p:spPr>
          <a:xfrm flipH="1">
            <a:off x="11831802" y="9066044"/>
            <a:ext cx="2688407" cy="6129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8" name="직선 화살표 연결선 57"/>
          <p:cNvCxnSpPr>
            <a:stCxn id="92" idx="3"/>
            <a:endCxn id="66" idx="2"/>
          </p:cNvCxnSpPr>
          <p:nvPr/>
        </p:nvCxnSpPr>
        <p:spPr>
          <a:xfrm flipV="1">
            <a:off x="17409634" y="7275743"/>
            <a:ext cx="2281899" cy="17712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769246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62356" y="3783501"/>
            <a:ext cx="10923729" cy="1542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7200" b="1" dirty="0">
                <a:latin typeface="Noto Sans KR Medium"/>
              </a:rPr>
              <a:t>G</a:t>
            </a:r>
            <a:r>
              <a:rPr lang="en-GB" sz="7200" dirty="0">
                <a:solidFill>
                  <a:schemeClr val="tx1"/>
                </a:solidFill>
                <a:latin typeface="Noto Sans KR Medium"/>
              </a:rPr>
              <a:t>antt</a:t>
            </a:r>
            <a:r>
              <a:rPr lang="en-GB" sz="7200" b="1" dirty="0">
                <a:latin typeface="Noto Sans KR Medium"/>
              </a:rPr>
              <a:t> C</a:t>
            </a:r>
            <a:r>
              <a:rPr lang="en-US" sz="7200" dirty="0">
                <a:solidFill>
                  <a:schemeClr val="tx1"/>
                </a:solidFill>
                <a:latin typeface="Noto Sans KR Medium"/>
              </a:rPr>
              <a:t>hart</a:t>
            </a:r>
            <a:endParaRPr kumimoji="0" lang="en-GB" sz="7200" i="0" u="none" strike="noStrike" cap="none" spc="0" normalizeH="0" baseline="0" dirty="0">
              <a:ln>
                <a:noFill/>
              </a:ln>
              <a:solidFill>
                <a:schemeClr val="tx1"/>
              </a:solidFill>
              <a:effectLst/>
              <a:uFillTx/>
              <a:latin typeface="Noto Sans KR Medium"/>
              <a:sym typeface="Lato Regular"/>
            </a:endParaRPr>
          </a:p>
        </p:txBody>
      </p:sp>
      <p:pic>
        <p:nvPicPr>
          <p:cNvPr id="2" name="그림 1"/>
          <p:cNvPicPr>
            <a:picLocks noChangeAspect="1"/>
          </p:cNvPicPr>
          <p:nvPr/>
        </p:nvPicPr>
        <p:blipFill>
          <a:blip r:embed="rId2">
            <a:extLst>
              <a:ext uri="{BEBA8EAE-BF5A-486C-A8C5-ECC9F3942E4B}">
                <a14:imgProps xmlns:a14="http://schemas.microsoft.com/office/drawing/2010/main">
                  <a14:imgLayer r:embed="rId3">
                    <a14:imgEffect>
                      <a14:colorTemperature colorTemp="8015"/>
                    </a14:imgEffect>
                    <a14:imgEffect>
                      <a14:saturation sat="69000"/>
                    </a14:imgEffect>
                    <a14:imgEffect>
                      <a14:brightnessContrast bright="2000" contrast="-9000"/>
                    </a14:imgEffect>
                  </a14:imgLayer>
                </a14:imgProps>
              </a:ext>
            </a:extLst>
          </a:blip>
          <a:stretch>
            <a:fillRect/>
          </a:stretch>
        </p:blipFill>
        <p:spPr>
          <a:xfrm>
            <a:off x="562356" y="5078438"/>
            <a:ext cx="23259287" cy="5656618"/>
          </a:xfrm>
          <a:prstGeom prst="rect">
            <a:avLst/>
          </a:prstGeom>
        </p:spPr>
      </p:pic>
    </p:spTree>
    <p:extLst>
      <p:ext uri="{BB962C8B-B14F-4D97-AF65-F5344CB8AC3E}">
        <p14:creationId xmlns:p14="http://schemas.microsoft.com/office/powerpoint/2010/main" val="275657401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84" name="Line"/>
          <p:cNvSpPr/>
          <p:nvPr/>
        </p:nvSpPr>
        <p:spPr>
          <a:xfrm flipV="1">
            <a:off x="2286611" y="6425310"/>
            <a:ext cx="19810779" cy="1"/>
          </a:xfrm>
          <a:prstGeom prst="line">
            <a:avLst/>
          </a:prstGeom>
          <a:ln w="25400">
            <a:solidFill>
              <a:srgbClr val="F3F1E6"/>
            </a:solidFill>
            <a:miter lim="400000"/>
          </a:ln>
        </p:spPr>
        <p:txBody>
          <a:bodyPr lIns="50800" tIns="50800" rIns="50800" bIns="50800" anchor="ctr"/>
          <a:lstStyle/>
          <a:p>
            <a:endParaRPr/>
          </a:p>
        </p:txBody>
      </p:sp>
      <p:sp>
        <p:nvSpPr>
          <p:cNvPr id="285" name="Thank you"/>
          <p:cNvSpPr txBox="1">
            <a:spLocks noGrp="1"/>
          </p:cNvSpPr>
          <p:nvPr>
            <p:ph type="title"/>
          </p:nvPr>
        </p:nvSpPr>
        <p:spPr>
          <a:xfrm>
            <a:off x="2123809" y="2847710"/>
            <a:ext cx="18000000" cy="5040000"/>
          </a:xfrm>
          <a:prstGeom prst="rect">
            <a:avLst/>
          </a:prstGeom>
        </p:spPr>
        <p:txBody>
          <a:bodyPr>
            <a:normAutofit/>
          </a:bodyPr>
          <a:lstStyle>
            <a:lvl1pPr defTabSz="2413955">
              <a:defRPr sz="29700"/>
            </a:lvl1pPr>
          </a:lstStyle>
          <a:p>
            <a:r>
              <a:rPr dirty="0"/>
              <a:t>Thank you</a:t>
            </a:r>
          </a:p>
        </p:txBody>
      </p:sp>
      <p:sp>
        <p:nvSpPr>
          <p:cNvPr id="290" name="Contact"/>
          <p:cNvSpPr txBox="1"/>
          <p:nvPr/>
        </p:nvSpPr>
        <p:spPr>
          <a:xfrm>
            <a:off x="2286611" y="7778648"/>
            <a:ext cx="1702732" cy="52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nSpc>
                <a:spcPct val="150000"/>
              </a:lnSpc>
              <a:defRPr sz="2200">
                <a:solidFill>
                  <a:srgbClr val="FFFFFF"/>
                </a:solidFill>
                <a:latin typeface="Lato Bold"/>
                <a:ea typeface="Lato Bold"/>
                <a:cs typeface="Lato Bold"/>
                <a:sym typeface="Lato Bold"/>
              </a:defRPr>
            </a:lvl1pPr>
          </a:lstStyle>
          <a:p>
            <a:r>
              <a:rPr lang="en-US" sz="2400" b="1" dirty="0" err="1">
                <a:latin typeface="Noto Sans KR Medium" panose="020B0600000000000000" pitchFamily="34" charset="-127"/>
                <a:ea typeface="Noto Sans KR Medium" panose="020B0600000000000000" pitchFamily="34" charset="-127"/>
              </a:rPr>
              <a:t>Github</a:t>
            </a:r>
            <a:endParaRPr sz="2400" b="1" dirty="0">
              <a:latin typeface="Noto Sans KR Medium" panose="020B0600000000000000" pitchFamily="34" charset="-127"/>
              <a:ea typeface="Noto Sans KR Medium" panose="020B0600000000000000" pitchFamily="34" charset="-127"/>
            </a:endParaRPr>
          </a:p>
        </p:txBody>
      </p:sp>
      <p:sp>
        <p:nvSpPr>
          <p:cNvPr id="18" name="simplep.net@gmail.com">
            <a:hlinkClick r:id="rId2"/>
          </p:cNvPr>
          <p:cNvSpPr txBox="1"/>
          <p:nvPr/>
        </p:nvSpPr>
        <p:spPr>
          <a:xfrm>
            <a:off x="4141743" y="7793407"/>
            <a:ext cx="397572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200">
                <a:solidFill>
                  <a:srgbClr val="CBCEC8"/>
                </a:solidFill>
              </a:defRPr>
            </a:lvl1pPr>
          </a:lstStyle>
          <a:p>
            <a:r>
              <a:rPr lang="en-US" dirty="0">
                <a:solidFill>
                  <a:schemeClr val="accent6">
                    <a:lumMod val="40000"/>
                    <a:lumOff val="60000"/>
                  </a:schemeClr>
                </a:solidFill>
                <a:latin typeface="Noto Sans KR Thin" panose="020B0200000000000000" pitchFamily="34" charset="-127"/>
                <a:ea typeface="Noto Sans KR Thin" panose="020B0200000000000000" pitchFamily="34" charset="-127"/>
              </a:rPr>
              <a:t>https://</a:t>
            </a:r>
            <a:r>
              <a:rPr lang="en-US" sz="2400" dirty="0">
                <a:solidFill>
                  <a:schemeClr val="accent6">
                    <a:lumMod val="40000"/>
                    <a:lumOff val="60000"/>
                  </a:schemeClr>
                </a:solidFill>
                <a:latin typeface="Noto Sans KR Thin" panose="020B0200000000000000" pitchFamily="34" charset="-127"/>
                <a:ea typeface="Noto Sans KR Thin" panose="020B0200000000000000" pitchFamily="34" charset="-127"/>
              </a:rPr>
              <a:t>github.com/forwdevel</a:t>
            </a:r>
            <a:endParaRPr sz="2400" dirty="0">
              <a:solidFill>
                <a:schemeClr val="accent6">
                  <a:lumMod val="40000"/>
                  <a:lumOff val="60000"/>
                </a:schemeClr>
              </a:solidFill>
              <a:latin typeface="Noto Sans KR Thin" panose="020B0200000000000000" pitchFamily="34" charset="-127"/>
              <a:ea typeface="Noto Sans KR Thin" panose="020B0200000000000000" pitchFamily="34" charset="-127"/>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644466" y="9468852"/>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Student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677459" y="9926431"/>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Student_Main.java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713317" y="10926864"/>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교직원이 설정한 일정에 따라 일정의 </a:t>
            </a:r>
            <a:r>
              <a:rPr kumimoji="0" lang="ko-KR" altLang="en-US" sz="2400" b="0" i="0" u="none" strike="noStrike" cap="none" spc="0" normalizeH="0" baseline="0" dirty="0" err="1">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라벨값이</a:t>
            </a: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변화</a:t>
            </a:r>
            <a:r>
              <a:rPr lang="ko-KR" altLang="en-US" sz="2400" dirty="0">
                <a:latin typeface="Noto Sans KR Medium" panose="020B0600000000000000" pitchFamily="34" charset="-127"/>
                <a:ea typeface="Noto Sans KR Medium" panose="020B0600000000000000" pitchFamily="34" charset="-127"/>
              </a:rPr>
              <a:t>하고</a:t>
            </a:r>
            <a:r>
              <a:rPr lang="en-US" altLang="ko-KR" sz="2400" dirty="0">
                <a:latin typeface="Noto Sans KR Medium" panose="020B0600000000000000" pitchFamily="34" charset="-127"/>
                <a:ea typeface="Noto Sans KR Medium" panose="020B0600000000000000" pitchFamily="34" charset="-127"/>
              </a:rPr>
              <a:t>,</a:t>
            </a: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수강신청 및 </a:t>
            </a:r>
            <a:r>
              <a:rPr kumimoji="0" lang="ko-KR" altLang="en-US" sz="2400" b="0" i="0" u="none" strike="noStrike" cap="none" spc="0" normalizeH="0" baseline="0" dirty="0" err="1">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성적조회</a:t>
            </a: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창을</a:t>
            </a:r>
            <a:r>
              <a:rPr kumimoji="0" lang="ko-KR" altLang="en-US"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제어할 수 있는 시스템 기능 보유</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4" name="그림 3"/>
          <p:cNvPicPr>
            <a:picLocks noChangeAspect="1"/>
          </p:cNvPicPr>
          <p:nvPr/>
        </p:nvPicPr>
        <p:blipFill>
          <a:blip r:embed="rId2"/>
          <a:stretch>
            <a:fillRect/>
          </a:stretch>
        </p:blipFill>
        <p:spPr>
          <a:xfrm>
            <a:off x="644466" y="3820527"/>
            <a:ext cx="9201150" cy="5648325"/>
          </a:xfrm>
          <a:prstGeom prst="rect">
            <a:avLst/>
          </a:prstGeom>
        </p:spPr>
      </p:pic>
      <p:pic>
        <p:nvPicPr>
          <p:cNvPr id="5" name="그림 4"/>
          <p:cNvPicPr>
            <a:picLocks noChangeAspect="1"/>
          </p:cNvPicPr>
          <p:nvPr/>
        </p:nvPicPr>
        <p:blipFill>
          <a:blip r:embed="rId3"/>
          <a:stretch>
            <a:fillRect/>
          </a:stretch>
        </p:blipFill>
        <p:spPr>
          <a:xfrm>
            <a:off x="677459" y="1435393"/>
            <a:ext cx="4152900" cy="2200275"/>
          </a:xfrm>
          <a:prstGeom prst="rect">
            <a:avLst/>
          </a:prstGeom>
        </p:spPr>
      </p:pic>
      <p:pic>
        <p:nvPicPr>
          <p:cNvPr id="6" name="그림 5"/>
          <p:cNvPicPr>
            <a:picLocks noChangeAspect="1"/>
          </p:cNvPicPr>
          <p:nvPr/>
        </p:nvPicPr>
        <p:blipFill>
          <a:blip r:embed="rId4"/>
          <a:stretch>
            <a:fillRect/>
          </a:stretch>
        </p:blipFill>
        <p:spPr>
          <a:xfrm>
            <a:off x="5070779" y="1435392"/>
            <a:ext cx="4152900" cy="2200275"/>
          </a:xfrm>
          <a:prstGeom prst="rect">
            <a:avLst/>
          </a:prstGeom>
        </p:spPr>
      </p:pic>
      <p:pic>
        <p:nvPicPr>
          <p:cNvPr id="8" name="그림 7"/>
          <p:cNvPicPr>
            <a:picLocks noChangeAspect="1"/>
          </p:cNvPicPr>
          <p:nvPr/>
        </p:nvPicPr>
        <p:blipFill>
          <a:blip r:embed="rId5"/>
          <a:stretch>
            <a:fillRect/>
          </a:stretch>
        </p:blipFill>
        <p:spPr>
          <a:xfrm>
            <a:off x="10280210" y="4978544"/>
            <a:ext cx="2238375" cy="1514475"/>
          </a:xfrm>
          <a:prstGeom prst="rect">
            <a:avLst/>
          </a:prstGeom>
        </p:spPr>
      </p:pic>
      <p:sp>
        <p:nvSpPr>
          <p:cNvPr id="10" name="모서리가 둥근 직사각형 9"/>
          <p:cNvSpPr/>
          <p:nvPr/>
        </p:nvSpPr>
        <p:spPr>
          <a:xfrm>
            <a:off x="6467302" y="4222865"/>
            <a:ext cx="2360814" cy="1512917"/>
          </a:xfrm>
          <a:prstGeom prst="roundRect">
            <a:avLst/>
          </a:prstGeom>
          <a:noFill/>
          <a:ln w="762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모서리가 둥근 직사각형 23"/>
          <p:cNvSpPr/>
          <p:nvPr/>
        </p:nvSpPr>
        <p:spPr>
          <a:xfrm>
            <a:off x="10218990" y="4978544"/>
            <a:ext cx="2360814" cy="1512917"/>
          </a:xfrm>
          <a:prstGeom prst="roundRect">
            <a:avLst/>
          </a:prstGeom>
          <a:noFill/>
          <a:ln w="762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16" name="꺾인 연결선 15"/>
          <p:cNvCxnSpPr>
            <a:endCxn id="24" idx="2"/>
          </p:cNvCxnSpPr>
          <p:nvPr/>
        </p:nvCxnSpPr>
        <p:spPr>
          <a:xfrm rot="5400000" flipH="1" flipV="1">
            <a:off x="7412263" y="7318175"/>
            <a:ext cx="4813848" cy="3160420"/>
          </a:xfrm>
          <a:prstGeom prst="bentConnector3">
            <a:avLst>
              <a:gd name="adj1" fmla="val 958"/>
            </a:avLst>
          </a:prstGeom>
          <a:noFill/>
          <a:ln w="762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5" name="그림 24"/>
          <p:cNvPicPr>
            <a:picLocks noChangeAspect="1"/>
          </p:cNvPicPr>
          <p:nvPr/>
        </p:nvPicPr>
        <p:blipFill>
          <a:blip r:embed="rId6"/>
          <a:stretch>
            <a:fillRect/>
          </a:stretch>
        </p:blipFill>
        <p:spPr>
          <a:xfrm>
            <a:off x="14507614" y="399877"/>
            <a:ext cx="8601768" cy="5360522"/>
          </a:xfrm>
          <a:prstGeom prst="rect">
            <a:avLst/>
          </a:prstGeom>
        </p:spPr>
      </p:pic>
      <p:pic>
        <p:nvPicPr>
          <p:cNvPr id="27" name="그림 26"/>
          <p:cNvPicPr>
            <a:picLocks noChangeAspect="1"/>
          </p:cNvPicPr>
          <p:nvPr/>
        </p:nvPicPr>
        <p:blipFill>
          <a:blip r:embed="rId7"/>
          <a:stretch>
            <a:fillRect/>
          </a:stretch>
        </p:blipFill>
        <p:spPr>
          <a:xfrm>
            <a:off x="14507614" y="7025689"/>
            <a:ext cx="8601768" cy="5280381"/>
          </a:xfrm>
          <a:prstGeom prst="rect">
            <a:avLst/>
          </a:prstGeom>
        </p:spPr>
      </p:pic>
      <p:sp>
        <p:nvSpPr>
          <p:cNvPr id="37" name="A few words about slide"/>
          <p:cNvSpPr txBox="1"/>
          <p:nvPr/>
        </p:nvSpPr>
        <p:spPr>
          <a:xfrm>
            <a:off x="14507614" y="572946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000" dirty="0">
                <a:latin typeface="Noto Sans KR Medium" panose="020B0600000000000000" pitchFamily="34" charset="-127"/>
                <a:ea typeface="Noto Sans KR Medium" panose="020B0600000000000000" pitchFamily="34" charset="-127"/>
              </a:rPr>
              <a:t>수강신청</a:t>
            </a:r>
            <a:endParaRPr sz="4000" dirty="0">
              <a:latin typeface="Noto Sans KR Medium" panose="020B0600000000000000" pitchFamily="34" charset="-127"/>
              <a:ea typeface="Noto Sans KR Medium" panose="020B0600000000000000" pitchFamily="34" charset="-127"/>
            </a:endParaRPr>
          </a:p>
        </p:txBody>
      </p:sp>
      <p:sp>
        <p:nvSpPr>
          <p:cNvPr id="44"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4540607" y="618703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Student_Enroll_Register.java</a:t>
            </a:r>
          </a:p>
        </p:txBody>
      </p:sp>
      <p:sp>
        <p:nvSpPr>
          <p:cNvPr id="45" name="A few words about slide"/>
          <p:cNvSpPr txBox="1"/>
          <p:nvPr/>
        </p:nvSpPr>
        <p:spPr>
          <a:xfrm>
            <a:off x="14540607" y="1225293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000" dirty="0" err="1">
                <a:latin typeface="Noto Sans KR Medium" panose="020B0600000000000000" pitchFamily="34" charset="-127"/>
                <a:ea typeface="Noto Sans KR Medium" panose="020B0600000000000000" pitchFamily="34" charset="-127"/>
              </a:rPr>
              <a:t>성적조회</a:t>
            </a:r>
            <a:endParaRPr sz="4000" dirty="0">
              <a:latin typeface="Noto Sans KR Medium" panose="020B0600000000000000" pitchFamily="34" charset="-127"/>
              <a:ea typeface="Noto Sans KR Medium" panose="020B0600000000000000" pitchFamily="34" charset="-127"/>
            </a:endParaRPr>
          </a:p>
        </p:txBody>
      </p:sp>
      <p:sp>
        <p:nvSpPr>
          <p:cNvPr id="46"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4573600" y="1271050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Student_Grade.java</a:t>
            </a:r>
          </a:p>
        </p:txBody>
      </p:sp>
    </p:spTree>
    <p:extLst>
      <p:ext uri="{BB962C8B-B14F-4D97-AF65-F5344CB8AC3E}">
        <p14:creationId xmlns:p14="http://schemas.microsoft.com/office/powerpoint/2010/main" val="11421510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212203" y="9269347"/>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Professor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245196" y="9726926"/>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Professor_Main.java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281054" y="10815221"/>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학생의 일정을 파악할 수 있고</a:t>
            </a:r>
            <a:r>
              <a:rPr lang="en-US" altLang="ko-KR" sz="2400" dirty="0">
                <a:latin typeface="Noto Sans KR Medium" panose="020B0600000000000000" pitchFamily="34" charset="-127"/>
                <a:ea typeface="Noto Sans KR Medium" panose="020B0600000000000000" pitchFamily="34" charset="-127"/>
              </a:rPr>
              <a:t>,</a:t>
            </a: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강의 등록 및 성적 입력 기능을 보유</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3" name="그림 2"/>
          <p:cNvPicPr>
            <a:picLocks noChangeAspect="1"/>
          </p:cNvPicPr>
          <p:nvPr/>
        </p:nvPicPr>
        <p:blipFill>
          <a:blip r:embed="rId2"/>
          <a:stretch>
            <a:fillRect/>
          </a:stretch>
        </p:blipFill>
        <p:spPr>
          <a:xfrm>
            <a:off x="11814292" y="376237"/>
            <a:ext cx="8269258" cy="5076263"/>
          </a:xfrm>
          <a:prstGeom prst="rect">
            <a:avLst/>
          </a:prstGeom>
        </p:spPr>
      </p:pic>
      <p:pic>
        <p:nvPicPr>
          <p:cNvPr id="7" name="그림 6"/>
          <p:cNvPicPr>
            <a:picLocks noChangeAspect="1"/>
          </p:cNvPicPr>
          <p:nvPr/>
        </p:nvPicPr>
        <p:blipFill>
          <a:blip r:embed="rId3"/>
          <a:stretch>
            <a:fillRect/>
          </a:stretch>
        </p:blipFill>
        <p:spPr>
          <a:xfrm>
            <a:off x="11814292" y="7493216"/>
            <a:ext cx="8269258" cy="5076263"/>
          </a:xfrm>
          <a:prstGeom prst="rect">
            <a:avLst/>
          </a:prstGeom>
        </p:spPr>
      </p:pic>
      <p:sp>
        <p:nvSpPr>
          <p:cNvPr id="21" name="TextBox 20"/>
          <p:cNvSpPr txBox="1"/>
          <p:nvPr/>
        </p:nvSpPr>
        <p:spPr>
          <a:xfrm>
            <a:off x="11814292" y="12685857"/>
            <a:ext cx="7787119"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2400" dirty="0">
                <a:latin typeface="Noto Sans KR Medium" panose="020B0600000000000000" pitchFamily="34" charset="-127"/>
                <a:ea typeface="Noto Sans KR Medium" panose="020B0600000000000000" pitchFamily="34" charset="-127"/>
              </a:rPr>
              <a:t>‘</a:t>
            </a:r>
            <a:r>
              <a:rPr lang="ko-KR" altLang="en-US" sz="2400" dirty="0" err="1">
                <a:latin typeface="Noto Sans KR Medium" panose="020B0600000000000000" pitchFamily="34" charset="-127"/>
                <a:ea typeface="Noto Sans KR Medium" panose="020B0600000000000000" pitchFamily="34" charset="-127"/>
              </a:rPr>
              <a:t>성적입력</a:t>
            </a:r>
            <a:r>
              <a:rPr lang="en-US" altLang="ko-KR" sz="2400" dirty="0">
                <a:latin typeface="Noto Sans KR Medium" panose="020B0600000000000000" pitchFamily="34" charset="-127"/>
                <a:ea typeface="Noto Sans KR Medium" panose="020B0600000000000000" pitchFamily="34" charset="-127"/>
              </a:rPr>
              <a:t>’</a:t>
            </a:r>
            <a:r>
              <a:rPr lang="ko-KR" altLang="en-US" sz="2400" dirty="0">
                <a:latin typeface="Noto Sans KR Medium" panose="020B0600000000000000" pitchFamily="34" charset="-127"/>
                <a:ea typeface="Noto Sans KR Medium" panose="020B0600000000000000" pitchFamily="34" charset="-127"/>
              </a:rPr>
              <a:t> 열에 성적 입력 시</a:t>
            </a:r>
            <a:r>
              <a:rPr lang="en-US" altLang="ko-KR" sz="2400" dirty="0">
                <a:latin typeface="Noto Sans KR Medium" panose="020B0600000000000000" pitchFamily="34" charset="-127"/>
                <a:ea typeface="Noto Sans KR Medium" panose="020B0600000000000000" pitchFamily="34" charset="-127"/>
              </a:rPr>
              <a:t>, DB</a:t>
            </a:r>
            <a:r>
              <a:rPr lang="ko-KR" altLang="en-US" sz="2400" dirty="0">
                <a:latin typeface="Noto Sans KR Medium" panose="020B0600000000000000" pitchFamily="34" charset="-127"/>
                <a:ea typeface="Noto Sans KR Medium" panose="020B0600000000000000" pitchFamily="34" charset="-127"/>
              </a:rPr>
              <a:t>에 즉시 반영</a:t>
            </a:r>
            <a:r>
              <a:rPr lang="en-US" altLang="ko-KR" sz="2400" dirty="0">
                <a:latin typeface="Noto Sans KR Medium" panose="020B0600000000000000" pitchFamily="34" charset="-127"/>
                <a:ea typeface="Noto Sans KR Medium" panose="020B0600000000000000" pitchFamily="34" charset="-127"/>
              </a:rPr>
              <a:t> </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
        <p:nvSpPr>
          <p:cNvPr id="22" name="TextBox 21"/>
          <p:cNvSpPr txBox="1"/>
          <p:nvPr/>
        </p:nvSpPr>
        <p:spPr>
          <a:xfrm>
            <a:off x="11814292" y="5598772"/>
            <a:ext cx="87117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인원제한을 공란일 경우</a:t>
            </a:r>
            <a:r>
              <a:rPr lang="en-US" altLang="ko-KR" sz="2400" dirty="0">
                <a:latin typeface="Noto Sans KR Medium" panose="020B0600000000000000" pitchFamily="34" charset="-127"/>
                <a:ea typeface="Noto Sans KR Medium" panose="020B0600000000000000" pitchFamily="34" charset="-127"/>
              </a:rPr>
              <a:t>, </a:t>
            </a:r>
            <a:r>
              <a:rPr lang="ko-KR" altLang="en-US" sz="2400" dirty="0">
                <a:latin typeface="Noto Sans KR Medium" panose="020B0600000000000000" pitchFamily="34" charset="-127"/>
                <a:ea typeface="Noto Sans KR Medium" panose="020B0600000000000000" pitchFamily="34" charset="-127"/>
              </a:rPr>
              <a:t>인원제한 없이 수강신청이 가능하도록 설계</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
        <p:nvSpPr>
          <p:cNvPr id="23" name="A few words about slide"/>
          <p:cNvSpPr txBox="1"/>
          <p:nvPr/>
        </p:nvSpPr>
        <p:spPr>
          <a:xfrm>
            <a:off x="20316307" y="1965714"/>
            <a:ext cx="3790603" cy="487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err="1">
                <a:latin typeface="Noto Sans KR Medium" panose="020B0600000000000000" pitchFamily="34" charset="-127"/>
                <a:ea typeface="Noto Sans KR Medium" panose="020B0600000000000000" pitchFamily="34" charset="-127"/>
              </a:rPr>
              <a:t>과목등록</a:t>
            </a:r>
            <a:endParaRPr sz="2800" dirty="0">
              <a:latin typeface="Noto Sans KR Medium" panose="020B0600000000000000" pitchFamily="34" charset="-127"/>
              <a:ea typeface="Noto Sans KR Medium" panose="020B0600000000000000" pitchFamily="34" charset="-127"/>
            </a:endParaRPr>
          </a:p>
        </p:txBody>
      </p:sp>
      <p:sp>
        <p:nvSpPr>
          <p:cNvPr id="26"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20318703" y="2283652"/>
            <a:ext cx="3788207"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000" dirty="0">
                <a:latin typeface="Noto Sans KR Light" panose="020B0300000000000000" pitchFamily="34" charset="-127"/>
                <a:ea typeface="Noto Sans KR Light" panose="020B0300000000000000" pitchFamily="34" charset="-127"/>
              </a:rPr>
              <a:t>Professor_Enter_Lecture.java</a:t>
            </a:r>
          </a:p>
        </p:txBody>
      </p:sp>
      <p:sp>
        <p:nvSpPr>
          <p:cNvPr id="28" name="A few words about slide"/>
          <p:cNvSpPr txBox="1"/>
          <p:nvPr/>
        </p:nvSpPr>
        <p:spPr>
          <a:xfrm>
            <a:off x="20316307" y="8865900"/>
            <a:ext cx="3790603" cy="487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err="1">
                <a:latin typeface="Noto Sans KR Medium" panose="020B0600000000000000" pitchFamily="34" charset="-127"/>
                <a:ea typeface="Noto Sans KR Medium" panose="020B0600000000000000" pitchFamily="34" charset="-127"/>
              </a:rPr>
              <a:t>성적입력</a:t>
            </a:r>
            <a:endParaRPr sz="2800" dirty="0">
              <a:latin typeface="Noto Sans KR Medium" panose="020B0600000000000000" pitchFamily="34" charset="-127"/>
              <a:ea typeface="Noto Sans KR Medium" panose="020B0600000000000000" pitchFamily="34" charset="-127"/>
            </a:endParaRPr>
          </a:p>
        </p:txBody>
      </p:sp>
      <p:sp>
        <p:nvSpPr>
          <p:cNvPr id="29"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20318703" y="9183838"/>
            <a:ext cx="3788207"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000" dirty="0">
                <a:latin typeface="Noto Sans KR Light" panose="020B0300000000000000" pitchFamily="34" charset="-127"/>
                <a:ea typeface="Noto Sans KR Light" panose="020B0300000000000000" pitchFamily="34" charset="-127"/>
              </a:rPr>
              <a:t>Professor_Enter_Grade.java</a:t>
            </a:r>
          </a:p>
        </p:txBody>
      </p:sp>
      <p:pic>
        <p:nvPicPr>
          <p:cNvPr id="4" name="그림 3"/>
          <p:cNvPicPr>
            <a:picLocks noChangeAspect="1"/>
          </p:cNvPicPr>
          <p:nvPr/>
        </p:nvPicPr>
        <p:blipFill>
          <a:blip r:embed="rId4"/>
          <a:stretch>
            <a:fillRect/>
          </a:stretch>
        </p:blipFill>
        <p:spPr>
          <a:xfrm>
            <a:off x="212203" y="3621022"/>
            <a:ext cx="9201150" cy="5648325"/>
          </a:xfrm>
          <a:prstGeom prst="rect">
            <a:avLst/>
          </a:prstGeom>
        </p:spPr>
      </p:pic>
    </p:spTree>
    <p:extLst>
      <p:ext uri="{BB962C8B-B14F-4D97-AF65-F5344CB8AC3E}">
        <p14:creationId xmlns:p14="http://schemas.microsoft.com/office/powerpoint/2010/main" val="15698096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434068" y="905609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Staff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467061" y="9513669"/>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Staff_Main.java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857093" y="10710733"/>
            <a:ext cx="3948330"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2400" dirty="0">
                <a:latin typeface="Noto Sans KR Medium" panose="020B0600000000000000" pitchFamily="34" charset="-127"/>
                <a:ea typeface="Noto Sans KR Medium" panose="020B0600000000000000" pitchFamily="34" charset="-127"/>
              </a:rPr>
              <a:t>DB </a:t>
            </a:r>
            <a:r>
              <a:rPr lang="ko-KR" altLang="en-US" sz="2400" dirty="0">
                <a:latin typeface="Noto Sans KR Medium" panose="020B0600000000000000" pitchFamily="34" charset="-127"/>
                <a:ea typeface="Noto Sans KR Medium" panose="020B0600000000000000" pitchFamily="34" charset="-127"/>
              </a:rPr>
              <a:t>입력 및 조회 기능을 보유</a:t>
            </a:r>
            <a:endParaRPr lang="en-US" altLang="ko-KR" sz="2400" dirty="0">
              <a:latin typeface="Noto Sans KR Medium" panose="020B0600000000000000" pitchFamily="34" charset="-127"/>
              <a:ea typeface="Noto Sans KR Medium" panose="020B0600000000000000" pitchFamily="34" charset="-127"/>
            </a:endParaRP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학사일정</a:t>
            </a:r>
            <a:r>
              <a:rPr lang="ko-KR" altLang="en-US" sz="2400" dirty="0">
                <a:latin typeface="Noto Sans KR Medium" panose="020B0600000000000000" pitchFamily="34" charset="-127"/>
                <a:ea typeface="Noto Sans KR Medium" panose="020B0600000000000000" pitchFamily="34" charset="-127"/>
              </a:rPr>
              <a:t> 관리 기능 보유</a:t>
            </a:r>
            <a:endPar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14" name="그림 13"/>
          <p:cNvPicPr>
            <a:picLocks noChangeAspect="1"/>
          </p:cNvPicPr>
          <p:nvPr/>
        </p:nvPicPr>
        <p:blipFill>
          <a:blip r:embed="rId2"/>
          <a:stretch>
            <a:fillRect/>
          </a:stretch>
        </p:blipFill>
        <p:spPr>
          <a:xfrm>
            <a:off x="419700" y="3807229"/>
            <a:ext cx="8649595" cy="5309741"/>
          </a:xfrm>
          <a:prstGeom prst="rect">
            <a:avLst/>
          </a:prstGeom>
        </p:spPr>
      </p:pic>
      <p:sp>
        <p:nvSpPr>
          <p:cNvPr id="4" name="모서리가 둥근 직사각형 3"/>
          <p:cNvSpPr/>
          <p:nvPr/>
        </p:nvSpPr>
        <p:spPr>
          <a:xfrm>
            <a:off x="7539753" y="4305993"/>
            <a:ext cx="1360636" cy="818821"/>
          </a:xfrm>
          <a:prstGeom prst="roundRect">
            <a:avLst/>
          </a:prstGeom>
          <a:noFill/>
          <a:ln w="57150" cap="flat">
            <a:solidFill>
              <a:schemeClr val="accent1">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6" name="꺾인 연결선 5"/>
          <p:cNvCxnSpPr>
            <a:endCxn id="4" idx="2"/>
          </p:cNvCxnSpPr>
          <p:nvPr/>
        </p:nvCxnSpPr>
        <p:spPr>
          <a:xfrm rot="5400000" flipH="1" flipV="1">
            <a:off x="2968769" y="6253513"/>
            <a:ext cx="6380000" cy="4122603"/>
          </a:xfrm>
          <a:prstGeom prst="bentConnector3">
            <a:avLst>
              <a:gd name="adj1" fmla="val 749"/>
            </a:avLst>
          </a:prstGeom>
          <a:noFill/>
          <a:ln w="76200" cap="flat">
            <a:solidFill>
              <a:schemeClr val="accent1">
                <a:lumMod val="9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6" name="그림 15"/>
          <p:cNvPicPr>
            <a:picLocks noChangeAspect="1"/>
          </p:cNvPicPr>
          <p:nvPr/>
        </p:nvPicPr>
        <p:blipFill>
          <a:blip r:embed="rId3"/>
          <a:stretch>
            <a:fillRect/>
          </a:stretch>
        </p:blipFill>
        <p:spPr>
          <a:xfrm>
            <a:off x="10334395" y="628"/>
            <a:ext cx="6282223" cy="3856478"/>
          </a:xfrm>
          <a:prstGeom prst="rect">
            <a:avLst/>
          </a:prstGeom>
        </p:spPr>
      </p:pic>
      <p:pic>
        <p:nvPicPr>
          <p:cNvPr id="17" name="그림 16"/>
          <p:cNvPicPr>
            <a:picLocks noChangeAspect="1"/>
          </p:cNvPicPr>
          <p:nvPr/>
        </p:nvPicPr>
        <p:blipFill>
          <a:blip r:embed="rId4"/>
          <a:stretch>
            <a:fillRect/>
          </a:stretch>
        </p:blipFill>
        <p:spPr>
          <a:xfrm>
            <a:off x="10334394" y="4554329"/>
            <a:ext cx="6087025" cy="3736652"/>
          </a:xfrm>
          <a:prstGeom prst="rect">
            <a:avLst/>
          </a:prstGeom>
        </p:spPr>
      </p:pic>
      <p:pic>
        <p:nvPicPr>
          <p:cNvPr id="18" name="그림 17"/>
          <p:cNvPicPr>
            <a:picLocks noChangeAspect="1"/>
          </p:cNvPicPr>
          <p:nvPr/>
        </p:nvPicPr>
        <p:blipFill>
          <a:blip r:embed="rId5"/>
          <a:stretch>
            <a:fillRect/>
          </a:stretch>
        </p:blipFill>
        <p:spPr>
          <a:xfrm>
            <a:off x="17467230" y="1858405"/>
            <a:ext cx="6511786" cy="3997401"/>
          </a:xfrm>
          <a:prstGeom prst="rect">
            <a:avLst/>
          </a:prstGeom>
        </p:spPr>
      </p:pic>
      <p:pic>
        <p:nvPicPr>
          <p:cNvPr id="19" name="그림 18"/>
          <p:cNvPicPr>
            <a:picLocks noChangeAspect="1"/>
          </p:cNvPicPr>
          <p:nvPr/>
        </p:nvPicPr>
        <p:blipFill>
          <a:blip r:embed="rId6"/>
          <a:stretch>
            <a:fillRect/>
          </a:stretch>
        </p:blipFill>
        <p:spPr>
          <a:xfrm>
            <a:off x="17467230" y="6900449"/>
            <a:ext cx="6673795" cy="4096854"/>
          </a:xfrm>
          <a:prstGeom prst="rect">
            <a:avLst/>
          </a:prstGeom>
        </p:spPr>
      </p:pic>
      <p:pic>
        <p:nvPicPr>
          <p:cNvPr id="20" name="그림 19"/>
          <p:cNvPicPr>
            <a:picLocks noChangeAspect="1"/>
          </p:cNvPicPr>
          <p:nvPr/>
        </p:nvPicPr>
        <p:blipFill>
          <a:blip r:embed="rId7"/>
          <a:stretch>
            <a:fillRect/>
          </a:stretch>
        </p:blipFill>
        <p:spPr>
          <a:xfrm>
            <a:off x="10334394" y="8988204"/>
            <a:ext cx="6087025" cy="3736652"/>
          </a:xfrm>
          <a:prstGeom prst="rect">
            <a:avLst/>
          </a:prstGeom>
        </p:spPr>
      </p:pic>
      <p:sp>
        <p:nvSpPr>
          <p:cNvPr id="30" name="A few words about slide"/>
          <p:cNvSpPr txBox="1"/>
          <p:nvPr/>
        </p:nvSpPr>
        <p:spPr>
          <a:xfrm>
            <a:off x="10257216" y="3773979"/>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학생 등록</a:t>
            </a:r>
            <a:endParaRPr sz="2800" dirty="0">
              <a:latin typeface="Noto Sans KR Medium" panose="020B0600000000000000" pitchFamily="34" charset="-127"/>
              <a:ea typeface="Noto Sans KR Medium" panose="020B0600000000000000" pitchFamily="34" charset="-127"/>
            </a:endParaRPr>
          </a:p>
        </p:txBody>
      </p:sp>
      <p:sp>
        <p:nvSpPr>
          <p:cNvPr id="31"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4143283"/>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Staff_Enroll_Student.java</a:t>
            </a:r>
          </a:p>
        </p:txBody>
      </p:sp>
      <p:sp>
        <p:nvSpPr>
          <p:cNvPr id="32" name="A few words about slide"/>
          <p:cNvSpPr txBox="1"/>
          <p:nvPr/>
        </p:nvSpPr>
        <p:spPr>
          <a:xfrm>
            <a:off x="10257216" y="8309331"/>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교수 등록</a:t>
            </a:r>
            <a:endParaRPr sz="2800" dirty="0">
              <a:latin typeface="Noto Sans KR Medium" panose="020B0600000000000000" pitchFamily="34" charset="-127"/>
              <a:ea typeface="Noto Sans KR Medium" panose="020B0600000000000000" pitchFamily="34" charset="-127"/>
            </a:endParaRPr>
          </a:p>
        </p:txBody>
      </p:sp>
      <p:sp>
        <p:nvSpPr>
          <p:cNvPr id="33"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8562803"/>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Staff_Enroll_Professor.java</a:t>
            </a:r>
          </a:p>
        </p:txBody>
      </p:sp>
      <p:sp>
        <p:nvSpPr>
          <p:cNvPr id="34" name="A few words about slide"/>
          <p:cNvSpPr txBox="1"/>
          <p:nvPr/>
        </p:nvSpPr>
        <p:spPr>
          <a:xfrm>
            <a:off x="10257216" y="12743348"/>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a:latin typeface="Noto Sans KR Medium" panose="020B0600000000000000" pitchFamily="34" charset="-127"/>
                <a:ea typeface="Noto Sans KR Medium" panose="020B0600000000000000" pitchFamily="34" charset="-127"/>
              </a:rPr>
              <a:t>과목 조회</a:t>
            </a:r>
            <a:endParaRPr sz="2800" dirty="0">
              <a:latin typeface="Noto Sans KR Medium" panose="020B0600000000000000" pitchFamily="34" charset="-127"/>
              <a:ea typeface="Noto Sans KR Medium" panose="020B0600000000000000" pitchFamily="34" charset="-127"/>
            </a:endParaRPr>
          </a:p>
        </p:txBody>
      </p:sp>
      <p:sp>
        <p:nvSpPr>
          <p:cNvPr id="35"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12996820"/>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Staff_Inquiry_Lecture.java</a:t>
            </a:r>
          </a:p>
        </p:txBody>
      </p:sp>
      <p:sp>
        <p:nvSpPr>
          <p:cNvPr id="36" name="A few words about slide"/>
          <p:cNvSpPr txBox="1"/>
          <p:nvPr/>
        </p:nvSpPr>
        <p:spPr>
          <a:xfrm>
            <a:off x="17467230" y="5855806"/>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학생 조회</a:t>
            </a:r>
            <a:endParaRPr sz="2800" dirty="0">
              <a:latin typeface="Noto Sans KR Medium" panose="020B0600000000000000" pitchFamily="34" charset="-127"/>
              <a:ea typeface="Noto Sans KR Medium" panose="020B0600000000000000" pitchFamily="34" charset="-127"/>
            </a:endParaRPr>
          </a:p>
        </p:txBody>
      </p:sp>
      <p:sp>
        <p:nvSpPr>
          <p:cNvPr id="37"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7544409" y="6109278"/>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Staff_Inquiry_Student.java</a:t>
            </a:r>
          </a:p>
        </p:txBody>
      </p:sp>
      <p:sp>
        <p:nvSpPr>
          <p:cNvPr id="44" name="A few words about slide"/>
          <p:cNvSpPr txBox="1"/>
          <p:nvPr/>
        </p:nvSpPr>
        <p:spPr>
          <a:xfrm>
            <a:off x="17467230" y="11021806"/>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교수 조회</a:t>
            </a:r>
            <a:endParaRPr sz="2800" dirty="0">
              <a:latin typeface="Noto Sans KR Medium" panose="020B0600000000000000" pitchFamily="34" charset="-127"/>
              <a:ea typeface="Noto Sans KR Medium" panose="020B0600000000000000" pitchFamily="34" charset="-127"/>
            </a:endParaRPr>
          </a:p>
        </p:txBody>
      </p:sp>
      <p:sp>
        <p:nvSpPr>
          <p:cNvPr id="45"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7544409" y="11275278"/>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Staff_inquiry_Professor.java</a:t>
            </a:r>
          </a:p>
        </p:txBody>
      </p:sp>
      <p:pic>
        <p:nvPicPr>
          <p:cNvPr id="21" name="그림 20"/>
          <p:cNvPicPr>
            <a:picLocks noChangeAspect="1"/>
          </p:cNvPicPr>
          <p:nvPr/>
        </p:nvPicPr>
        <p:blipFill>
          <a:blip r:embed="rId8"/>
          <a:stretch>
            <a:fillRect/>
          </a:stretch>
        </p:blipFill>
        <p:spPr>
          <a:xfrm>
            <a:off x="7472358" y="2418476"/>
            <a:ext cx="1495425" cy="819150"/>
          </a:xfrm>
          <a:prstGeom prst="rect">
            <a:avLst/>
          </a:prstGeom>
        </p:spPr>
      </p:pic>
      <p:sp>
        <p:nvSpPr>
          <p:cNvPr id="46" name="모서리가 둥근 직사각형 45"/>
          <p:cNvSpPr/>
          <p:nvPr/>
        </p:nvSpPr>
        <p:spPr>
          <a:xfrm>
            <a:off x="7534132" y="2418805"/>
            <a:ext cx="1360636" cy="818821"/>
          </a:xfrm>
          <a:prstGeom prst="roundRect">
            <a:avLst/>
          </a:prstGeom>
          <a:noFill/>
          <a:ln w="57150" cap="flat">
            <a:solidFill>
              <a:schemeClr val="accent1">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2598237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3802928" y="9006213"/>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1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800" dirty="0">
                <a:latin typeface="Noto Sans KR Medium" panose="020B0600000000000000" pitchFamily="34" charset="-127"/>
                <a:ea typeface="Noto Sans KR Medium" panose="020B0600000000000000" pitchFamily="34" charset="-127"/>
              </a:rPr>
              <a:t>비밀번호 변경</a:t>
            </a:r>
            <a:endParaRPr sz="48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3835921" y="9463792"/>
            <a:ext cx="4899103" cy="630716"/>
          </a:xfrm>
          <a:prstGeom prst="rect">
            <a:avLst/>
          </a:prstGeom>
        </p:spPr>
        <p:txBody>
          <a:bodyPr>
            <a:noAutofit/>
          </a:bodyPr>
          <a:lstStyle/>
          <a:p>
            <a:r>
              <a:rPr lang="en-GB" sz="3200" dirty="0" err="1">
                <a:latin typeface="Noto Sans KR Light" panose="020B0300000000000000" pitchFamily="34" charset="-127"/>
                <a:ea typeface="Noto Sans KR Light" panose="020B0300000000000000" pitchFamily="34" charset="-127"/>
              </a:rPr>
              <a:t>ChangePassword</a:t>
            </a:r>
            <a:r>
              <a:rPr lang="en-US" sz="3200" dirty="0">
                <a:latin typeface="Noto Sans KR Light" panose="020B0300000000000000" pitchFamily="34" charset="-127"/>
                <a:ea typeface="Noto Sans KR Light" panose="020B0300000000000000" pitchFamily="34" charset="-127"/>
              </a:rPr>
              <a:t>.java</a:t>
            </a:r>
            <a:endParaRPr sz="3200" dirty="0">
              <a:latin typeface="Noto Sans KR Light" panose="020B0300000000000000" pitchFamily="34" charset="-127"/>
              <a:ea typeface="Noto Sans KR Light" panose="020B0300000000000000" pitchFamily="34" charset="-127"/>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356994" y="2206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6000" b="1" dirty="0">
                <a:ea typeface="Noto Sans KR Medium" panose="020B0600000000000000"/>
              </a:rPr>
              <a:t>공통 기능</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pic>
        <p:nvPicPr>
          <p:cNvPr id="3" name="그림 2"/>
          <p:cNvPicPr>
            <a:picLocks noChangeAspect="1"/>
          </p:cNvPicPr>
          <p:nvPr/>
        </p:nvPicPr>
        <p:blipFill>
          <a:blip r:embed="rId2"/>
          <a:stretch>
            <a:fillRect/>
          </a:stretch>
        </p:blipFill>
        <p:spPr>
          <a:xfrm>
            <a:off x="3802927" y="3225338"/>
            <a:ext cx="8602257" cy="5780875"/>
          </a:xfrm>
          <a:prstGeom prst="rect">
            <a:avLst/>
          </a:prstGeom>
        </p:spPr>
      </p:pic>
      <p:sp>
        <p:nvSpPr>
          <p:cNvPr id="6" name="TextBox 5"/>
          <p:cNvSpPr txBox="1"/>
          <p:nvPr/>
        </p:nvSpPr>
        <p:spPr>
          <a:xfrm>
            <a:off x="13897302" y="6276470"/>
            <a:ext cx="806492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학생 및 교수 등록 시 비밀번호로 강제 설정된 </a:t>
            </a:r>
            <a:r>
              <a:rPr lang="en-US" altLang="ko-KR" sz="2400" dirty="0">
                <a:latin typeface="Noto Sans KR Medium" panose="020B0600000000000000" pitchFamily="34" charset="-127"/>
                <a:ea typeface="Noto Sans KR Medium" panose="020B0600000000000000" pitchFamily="34" charset="-127"/>
              </a:rPr>
              <a:t>‘1234’</a:t>
            </a:r>
            <a:r>
              <a:rPr lang="ko-KR" altLang="en-US" sz="2400" dirty="0">
                <a:latin typeface="Noto Sans KR Medium" panose="020B0600000000000000" pitchFamily="34" charset="-127"/>
                <a:ea typeface="Noto Sans KR Medium" panose="020B0600000000000000" pitchFamily="34" charset="-127"/>
              </a:rPr>
              <a:t>를</a:t>
            </a:r>
            <a:endParaRPr lang="en-US" altLang="ko-KR" sz="2400" dirty="0">
              <a:latin typeface="Noto Sans KR Medium" panose="020B0600000000000000" pitchFamily="34" charset="-127"/>
              <a:ea typeface="Noto Sans KR Medium" panose="020B0600000000000000" pitchFamily="34" charset="-127"/>
            </a:endParaRP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추후에 변경할 수 있는 기능 추가</a:t>
            </a:r>
            <a:endParaRPr kumimoji="0" lang="en-US" altLang="ko-KR" sz="240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Tree>
    <p:extLst>
      <p:ext uri="{BB962C8B-B14F-4D97-AF65-F5344CB8AC3E}">
        <p14:creationId xmlns:p14="http://schemas.microsoft.com/office/powerpoint/2010/main" val="32145477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로그인</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8" name="1_로그인테스트">
            <a:hlinkClick r:id="" action="ppaction://media"/>
            <a:extLst>
              <a:ext uri="{FF2B5EF4-FFF2-40B4-BE49-F238E27FC236}">
                <a16:creationId xmlns:a16="http://schemas.microsoft.com/office/drawing/2014/main" id="{664D6E74-E7FA-3280-EB6F-6D0B5BF637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305" y="4603072"/>
            <a:ext cx="13335389" cy="7778977"/>
          </a:xfrm>
          <a:prstGeom prst="rect">
            <a:avLst/>
          </a:prstGeom>
        </p:spPr>
      </p:pic>
    </p:spTree>
    <p:extLst>
      <p:ext uri="{BB962C8B-B14F-4D97-AF65-F5344CB8AC3E}">
        <p14:creationId xmlns:p14="http://schemas.microsoft.com/office/powerpoint/2010/main" val="8304510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스케줄러</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2_스케줄러테스트">
            <a:hlinkClick r:id="" action="ppaction://media"/>
            <a:extLst>
              <a:ext uri="{FF2B5EF4-FFF2-40B4-BE49-F238E27FC236}">
                <a16:creationId xmlns:a16="http://schemas.microsoft.com/office/drawing/2014/main" id="{D55268E5-47A0-6E8C-7820-56BD978456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10163" y="4566783"/>
            <a:ext cx="13363674" cy="7795476"/>
          </a:xfrm>
          <a:prstGeom prst="rect">
            <a:avLst/>
          </a:prstGeom>
        </p:spPr>
      </p:pic>
    </p:spTree>
    <p:extLst>
      <p:ext uri="{BB962C8B-B14F-4D97-AF65-F5344CB8AC3E}">
        <p14:creationId xmlns:p14="http://schemas.microsoft.com/office/powerpoint/2010/main" val="28080259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21_BasicWhite">
  <a:themeElements>
    <a:clrScheme name="Proposal">
      <a:dk1>
        <a:srgbClr val="FFFFFF"/>
      </a:dk1>
      <a:lt1>
        <a:srgbClr val="262626"/>
      </a:lt1>
      <a:dk2>
        <a:srgbClr val="838383"/>
      </a:dk2>
      <a:lt2>
        <a:srgbClr val="818779"/>
      </a:lt2>
      <a:accent1>
        <a:srgbClr val="F6F6F3"/>
      </a:accent1>
      <a:accent2>
        <a:srgbClr val="F3F1E6"/>
      </a:accent2>
      <a:accent3>
        <a:srgbClr val="E5E2DC"/>
      </a:accent3>
      <a:accent4>
        <a:srgbClr val="D2CFC4"/>
      </a:accent4>
      <a:accent5>
        <a:srgbClr val="CBCEC8"/>
      </a:accent5>
      <a:accent6>
        <a:srgbClr val="A9ADA4"/>
      </a:accent6>
      <a:hlink>
        <a:srgbClr val="838383"/>
      </a:hlink>
      <a:folHlink>
        <a:srgbClr val="E5E2DC"/>
      </a:folHlink>
    </a:clrScheme>
    <a:fontScheme name="Proposal">
      <a:majorFont>
        <a:latin typeface="Libre Caslon Display Regular"/>
        <a:ea typeface="Libre Caslon Display Regular"/>
        <a:cs typeface="Libre Caslon Display Regular"/>
      </a:majorFont>
      <a:minorFont>
        <a:latin typeface="Lato"/>
        <a:ea typeface="Libre Caslon Display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Libre Caslon Display Regular"/>
        <a:ea typeface="Libre Caslon Display Regular"/>
        <a:cs typeface="Libre Caslon Display Regular"/>
      </a:majorFont>
      <a:minorFont>
        <a:latin typeface="Libre Caslon Display Regular"/>
        <a:ea typeface="Libre Caslon Display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583</TotalTime>
  <Words>1577</Words>
  <Application>Microsoft Office PowerPoint</Application>
  <PresentationFormat>Custom</PresentationFormat>
  <Paragraphs>430</Paragraphs>
  <Slides>32</Slides>
  <Notes>1</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Libre Caslon Display Regular</vt:lpstr>
      <vt:lpstr>Noto Sans KR Light</vt:lpstr>
      <vt:lpstr>Noto Sans KR Medium</vt:lpstr>
      <vt:lpstr>Noto Sans KR Thin</vt:lpstr>
      <vt:lpstr>Lato</vt:lpstr>
      <vt:lpstr>Lato Bold</vt:lpstr>
      <vt:lpstr>Lato Regular</vt:lpstr>
      <vt:lpstr>21_BasicWhite</vt:lpstr>
      <vt:lpstr>학사관리시스템</vt:lpstr>
      <vt:lpstr>제작 환경</vt:lpstr>
      <vt:lpstr>User Interface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dc:title>
  <cp:lastModifiedBy>Black Owen</cp:lastModifiedBy>
  <cp:revision>253</cp:revision>
  <dcterms:modified xsi:type="dcterms:W3CDTF">2022-07-23T11:44:49Z</dcterms:modified>
</cp:coreProperties>
</file>